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  <p:sldMasterId id="2147483709" r:id="rId2"/>
    <p:sldMasterId id="2147483714" r:id="rId3"/>
    <p:sldMasterId id="2147483719" r:id="rId4"/>
  </p:sldMasterIdLst>
  <p:notesMasterIdLst>
    <p:notesMasterId r:id="rId29"/>
  </p:notesMasterIdLst>
  <p:sldIdLst>
    <p:sldId id="280" r:id="rId5"/>
    <p:sldId id="421" r:id="rId6"/>
    <p:sldId id="424" r:id="rId7"/>
    <p:sldId id="452" r:id="rId8"/>
    <p:sldId id="456" r:id="rId9"/>
    <p:sldId id="455" r:id="rId10"/>
    <p:sldId id="454" r:id="rId11"/>
    <p:sldId id="457" r:id="rId12"/>
    <p:sldId id="458" r:id="rId13"/>
    <p:sldId id="453" r:id="rId14"/>
    <p:sldId id="459" r:id="rId15"/>
    <p:sldId id="460" r:id="rId16"/>
    <p:sldId id="461" r:id="rId17"/>
    <p:sldId id="462" r:id="rId18"/>
    <p:sldId id="425" r:id="rId19"/>
    <p:sldId id="468" r:id="rId20"/>
    <p:sldId id="469" r:id="rId21"/>
    <p:sldId id="445" r:id="rId22"/>
    <p:sldId id="463" r:id="rId23"/>
    <p:sldId id="465" r:id="rId24"/>
    <p:sldId id="464" r:id="rId25"/>
    <p:sldId id="466" r:id="rId26"/>
    <p:sldId id="467" r:id="rId27"/>
    <p:sldId id="283" r:id="rId28"/>
  </p:sldIdLst>
  <p:sldSz cx="12192000" cy="6858000"/>
  <p:notesSz cx="6794500" cy="9906000"/>
  <p:defaultTextStyle>
    <a:defPPr>
      <a:defRPr lang="nb-NO"/>
    </a:defPPr>
    <a:lvl1pPr marL="0" algn="l" defTabSz="814279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407139" algn="l" defTabSz="814279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814279" algn="l" defTabSz="814279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221417" algn="l" defTabSz="814279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1628556" algn="l" defTabSz="814279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2035696" algn="l" defTabSz="814279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2442835" algn="l" defTabSz="814279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2849974" algn="l" defTabSz="814279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3257114" algn="l" defTabSz="814279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uan Lin" initials="YL" lastIdx="1" clrIdx="0">
    <p:extLst>
      <p:ext uri="{19B8F6BF-5375-455C-9EA6-DF929625EA0E}">
        <p15:presenceInfo xmlns:p15="http://schemas.microsoft.com/office/powerpoint/2012/main" userId="S::yuli002@EGMS.no::031a0bd5-7457-413c-abf4-58715380a11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CC"/>
    <a:srgbClr val="85C4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652" autoAdjust="0"/>
    <p:restoredTop sz="97440" autoAdjust="0"/>
  </p:normalViewPr>
  <p:slideViewPr>
    <p:cSldViewPr>
      <p:cViewPr varScale="1">
        <p:scale>
          <a:sx n="127" d="100"/>
          <a:sy n="127" d="100"/>
        </p:scale>
        <p:origin x="144" y="91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commentAuthors" Target="commentAuthors.xml"/><Relationship Id="rId8" Type="http://schemas.openxmlformats.org/officeDocument/2006/relationships/slide" Target="slides/slide4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1-29T20:18:06.946" idx="1">
    <p:pos x="10" y="10"/>
    <p:text/>
    <p:extLst>
      <p:ext uri="{C676402C-5697-4E1C-873F-D02D1690AC5C}">
        <p15:threadingInfo xmlns:p15="http://schemas.microsoft.com/office/powerpoint/2012/main" timeZoneBias="-6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4283" cy="495300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48645" y="0"/>
            <a:ext cx="2944283" cy="495300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r">
              <a:defRPr sz="1200"/>
            </a:lvl1pPr>
          </a:lstStyle>
          <a:p>
            <a:fld id="{62C4434D-F0C9-475F-9D93-17C9E90F8FE7}" type="datetimeFigureOut">
              <a:rPr lang="nb-NO" smtClean="0"/>
              <a:t>29.01.2022</a:t>
            </a:fld>
            <a:endParaRPr lang="nb-NO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5250" y="742950"/>
            <a:ext cx="6604000" cy="3714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229" tIns="47114" rIns="94229" bIns="47114" rtlCol="0" anchor="ctr"/>
          <a:lstStyle/>
          <a:p>
            <a:endParaRPr lang="nb-NO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450" y="4705351"/>
            <a:ext cx="5435600" cy="4457700"/>
          </a:xfrm>
          <a:prstGeom prst="rect">
            <a:avLst/>
          </a:prstGeom>
        </p:spPr>
        <p:txBody>
          <a:bodyPr vert="horz" lIns="94229" tIns="47114" rIns="94229" bIns="47114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9408981"/>
            <a:ext cx="2944283" cy="495300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48645" y="9408981"/>
            <a:ext cx="2944283" cy="495300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r">
              <a:defRPr sz="1200"/>
            </a:lvl1pPr>
          </a:lstStyle>
          <a:p>
            <a:fld id="{A0E66941-55DB-48D8-B430-74A4AD257C7A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7319996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E66941-55DB-48D8-B430-74A4AD257C7A}" type="slidenum">
              <a:rPr lang="nb-NO" smtClean="0"/>
              <a:t>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2421593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333333"/>
                </a:solidFill>
                <a:effectLst/>
                <a:latin typeface="inter-regular"/>
              </a:rPr>
              <a:t>Any one can give more examples?</a:t>
            </a:r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E66941-55DB-48D8-B430-74A4AD257C7A}" type="slidenum">
              <a:rPr lang="nb-NO" smtClean="0"/>
              <a:t>11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4742644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333333"/>
                </a:solidFill>
                <a:effectLst/>
                <a:latin typeface="inter-regular"/>
              </a:rPr>
              <a:t>Any one can give more examples?</a:t>
            </a:r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E66941-55DB-48D8-B430-74A4AD257C7A}" type="slidenum">
              <a:rPr lang="nb-NO" smtClean="0"/>
              <a:t>12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5655368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333333"/>
                </a:solidFill>
                <a:effectLst/>
                <a:latin typeface="inter-regular"/>
              </a:rPr>
              <a:t>Any one can give more examples?</a:t>
            </a:r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E66941-55DB-48D8-B430-74A4AD257C7A}" type="slidenum">
              <a:rPr lang="nb-NO" smtClean="0"/>
              <a:t>13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5350152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333333"/>
                </a:solidFill>
                <a:effectLst/>
                <a:latin typeface="inter-regular"/>
              </a:rPr>
              <a:t>Any one can give more examples?</a:t>
            </a:r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E66941-55DB-48D8-B430-74A4AD257C7A}" type="slidenum">
              <a:rPr lang="nb-NO" smtClean="0"/>
              <a:t>14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074630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333333"/>
                </a:solidFill>
                <a:effectLst/>
                <a:latin typeface="inter-regular"/>
              </a:rPr>
              <a:t>Any one can give more examples?</a:t>
            </a:r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E66941-55DB-48D8-B430-74A4AD257C7A}" type="slidenum">
              <a:rPr lang="nb-NO" smtClean="0"/>
              <a:t>15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5617819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Examples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Final and </a:t>
            </a:r>
            <a:r>
              <a:rPr lang="nb-NO" dirty="0" err="1"/>
              <a:t>Static</a:t>
            </a:r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E66941-55DB-48D8-B430-74A4AD257C7A}" type="slidenum">
              <a:rPr lang="nb-NO" smtClean="0"/>
              <a:t>16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0252623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Examples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Final and </a:t>
            </a:r>
            <a:r>
              <a:rPr lang="nb-NO" dirty="0" err="1"/>
              <a:t>Static</a:t>
            </a:r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E66941-55DB-48D8-B430-74A4AD257C7A}" type="slidenum">
              <a:rPr lang="nb-NO" smtClean="0"/>
              <a:t>17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0016508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333333"/>
                </a:solidFill>
                <a:effectLst/>
                <a:latin typeface="inter-regular"/>
              </a:rPr>
              <a:t>Any one can give more examples?</a:t>
            </a:r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E66941-55DB-48D8-B430-74A4AD257C7A}" type="slidenum">
              <a:rPr lang="nb-NO" smtClean="0"/>
              <a:t>19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4047333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333333"/>
                </a:solidFill>
                <a:effectLst/>
                <a:latin typeface="inter-regular"/>
              </a:rPr>
              <a:t>Any one can give more examples?</a:t>
            </a:r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E66941-55DB-48D8-B430-74A4AD257C7A}" type="slidenum">
              <a:rPr lang="nb-NO" smtClean="0"/>
              <a:t>20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82349993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333333"/>
                </a:solidFill>
                <a:effectLst/>
                <a:latin typeface="inter-regular"/>
              </a:rPr>
              <a:t>Any one can give more examples?</a:t>
            </a:r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E66941-55DB-48D8-B430-74A4AD257C7A}" type="slidenum">
              <a:rPr lang="nb-NO" smtClean="0"/>
              <a:t>21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7783448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E66941-55DB-48D8-B430-74A4AD257C7A}" type="slidenum">
              <a:rPr lang="nb-NO" smtClean="0"/>
              <a:t>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13469563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333333"/>
                </a:solidFill>
                <a:effectLst/>
                <a:latin typeface="inter-regular"/>
              </a:rPr>
              <a:t>Any one can give more examples?</a:t>
            </a:r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E66941-55DB-48D8-B430-74A4AD257C7A}" type="slidenum">
              <a:rPr lang="nb-NO" smtClean="0"/>
              <a:t>22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88646928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333333"/>
                </a:solidFill>
                <a:effectLst/>
                <a:latin typeface="inter-regular"/>
              </a:rPr>
              <a:t>Any one can give more examples?</a:t>
            </a:r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E66941-55DB-48D8-B430-74A4AD257C7A}" type="slidenum">
              <a:rPr lang="nb-NO" smtClean="0"/>
              <a:t>23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0324388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333333"/>
                </a:solidFill>
                <a:effectLst/>
                <a:latin typeface="inter-regular"/>
              </a:rPr>
              <a:t>Any one can give more examples?</a:t>
            </a:r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E66941-55DB-48D8-B430-74A4AD257C7A}" type="slidenum">
              <a:rPr lang="nb-NO" smtClean="0"/>
              <a:t>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2762449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333333"/>
                </a:solidFill>
                <a:effectLst/>
                <a:latin typeface="inter-regular"/>
              </a:rPr>
              <a:t>Any one can give more examples?</a:t>
            </a:r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E66941-55DB-48D8-B430-74A4AD257C7A}" type="slidenum">
              <a:rPr lang="nb-NO" smtClean="0"/>
              <a:t>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7275767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333333"/>
                </a:solidFill>
                <a:effectLst/>
                <a:latin typeface="inter-regular"/>
              </a:rPr>
              <a:t>Any one can give more examples?</a:t>
            </a:r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E66941-55DB-48D8-B430-74A4AD257C7A}" type="slidenum">
              <a:rPr lang="nb-NO" smtClean="0"/>
              <a:t>6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7097216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333333"/>
                </a:solidFill>
                <a:effectLst/>
                <a:latin typeface="inter-regular"/>
              </a:rPr>
              <a:t>Any one can give more examples?</a:t>
            </a:r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E66941-55DB-48D8-B430-74A4AD257C7A}" type="slidenum">
              <a:rPr lang="nb-NO" smtClean="0"/>
              <a:t>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7577132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333333"/>
                </a:solidFill>
                <a:effectLst/>
                <a:latin typeface="inter-regular"/>
              </a:rPr>
              <a:t>Any one can give more examples?</a:t>
            </a:r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E66941-55DB-48D8-B430-74A4AD257C7A}" type="slidenum">
              <a:rPr lang="nb-NO" smtClean="0"/>
              <a:t>8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1063648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333333"/>
                </a:solidFill>
                <a:effectLst/>
                <a:latin typeface="inter-regular"/>
              </a:rPr>
              <a:t>Any one can give more examples?</a:t>
            </a:r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E66941-55DB-48D8-B430-74A4AD257C7A}" type="slidenum">
              <a:rPr lang="nb-NO" smtClean="0"/>
              <a:t>9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3427996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333333"/>
                </a:solidFill>
                <a:effectLst/>
                <a:latin typeface="inter-regular"/>
              </a:rPr>
              <a:t>Any one can give more examples?</a:t>
            </a:r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E66941-55DB-48D8-B430-74A4AD257C7A}" type="slidenum">
              <a:rPr lang="nb-NO" smtClean="0"/>
              <a:t>10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8669802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16971" y="2097009"/>
            <a:ext cx="10758060" cy="1672636"/>
          </a:xfrm>
        </p:spPr>
        <p:txBody>
          <a:bodyPr>
            <a:normAutofit/>
          </a:bodyPr>
          <a:lstStyle>
            <a:lvl1pPr algn="ctr">
              <a:defRPr sz="4500"/>
            </a:lvl1pPr>
          </a:lstStyle>
          <a:p>
            <a:r>
              <a:rPr lang="en-US" dirty="0"/>
              <a:t>Click to edit Master title style</a:t>
            </a:r>
            <a:endParaRPr lang="nb-NO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16971" y="3904128"/>
            <a:ext cx="10758060" cy="928867"/>
          </a:xfrm>
        </p:spPr>
        <p:txBody>
          <a:bodyPr>
            <a:normAutofit/>
          </a:bodyPr>
          <a:lstStyle>
            <a:lvl1pPr marL="0" indent="0" algn="ctr">
              <a:buNone/>
              <a:defRPr sz="1600" b="1">
                <a:solidFill>
                  <a:schemeClr val="tx1"/>
                </a:solidFill>
              </a:defRPr>
            </a:lvl1pPr>
            <a:lvl2pPr marL="4071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142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214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285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0356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4428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8499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2571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nb-NO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b-NO"/>
              <a:t>23.08.2019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DB1100 Databaser 1 – Tomas Sandnes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8C147-E5C9-4E5A-BFDA-02BE385E1D0E}" type="slidenum">
              <a:rPr lang="nb-NO" smtClean="0"/>
              <a:pPr/>
              <a:t>‹#›</a:t>
            </a:fld>
            <a:endParaRPr lang="nb-NO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2"/>
            <a:ext cx="7148727" cy="2221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2650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ldekkende bil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4" y="3"/>
            <a:ext cx="12190441" cy="6857205"/>
          </a:xfrm>
          <a:blipFill>
            <a:blip r:embed="rId2"/>
            <a:stretch>
              <a:fillRect/>
            </a:stretch>
          </a:blipFill>
        </p:spPr>
        <p:txBody>
          <a:bodyPr tIns="2145258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nb-NO" dirty="0"/>
              <a:t>Sett inn bilde</a:t>
            </a:r>
          </a:p>
        </p:txBody>
      </p:sp>
    </p:spTree>
    <p:extLst>
      <p:ext uri="{BB962C8B-B14F-4D97-AF65-F5344CB8AC3E}">
        <p14:creationId xmlns:p14="http://schemas.microsoft.com/office/powerpoint/2010/main" val="40650605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og bilde - Svar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b-NO"/>
              <a:t>23.08.2019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b-NO"/>
              <a:t>DB1100 Databaser 1 – Tomas Sandnes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008273" y="6603974"/>
            <a:ext cx="755519" cy="1825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2F8C147-E5C9-4E5A-BFDA-02BE385E1D0E}" type="slidenum">
              <a:rPr lang="nb-NO" smtClean="0"/>
              <a:pPr/>
              <a:t>‹#›</a:t>
            </a:fld>
            <a:endParaRPr lang="nb-NO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703137" y="1871426"/>
            <a:ext cx="5607479" cy="463849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nb-NO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2725053" cy="1289049"/>
          </a:xfrm>
          <a:prstGeom prst="rect">
            <a:avLst/>
          </a:prstGeom>
        </p:spPr>
      </p:pic>
      <p:sp>
        <p:nvSpPr>
          <p:cNvPr id="12" name="Picture Placeholder 11"/>
          <p:cNvSpPr>
            <a:spLocks noGrp="1"/>
          </p:cNvSpPr>
          <p:nvPr>
            <p:ph type="pic" sz="quarter" idx="13" hasCustomPrompt="1"/>
          </p:nvPr>
        </p:nvSpPr>
        <p:spPr>
          <a:xfrm>
            <a:off x="6739884" y="1731400"/>
            <a:ext cx="5021381" cy="4765849"/>
          </a:xfrm>
          <a:blipFill>
            <a:blip r:embed="rId3"/>
            <a:stretch>
              <a:fillRect/>
            </a:stretch>
          </a:blipFill>
        </p:spPr>
        <p:txBody>
          <a:bodyPr tIns="1340786"/>
          <a:lstStyle>
            <a:lvl1pPr marL="0" indent="0" algn="ctr">
              <a:buNone/>
              <a:defRPr/>
            </a:lvl1pPr>
          </a:lstStyle>
          <a:p>
            <a:r>
              <a:rPr lang="nb-NO" dirty="0"/>
              <a:t>Sett inn bilde</a:t>
            </a:r>
          </a:p>
        </p:txBody>
      </p:sp>
    </p:spTree>
    <p:extLst>
      <p:ext uri="{BB962C8B-B14F-4D97-AF65-F5344CB8AC3E}">
        <p14:creationId xmlns:p14="http://schemas.microsoft.com/office/powerpoint/2010/main" val="17780795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 og tekst - Svar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29182" y="6603974"/>
            <a:ext cx="814815" cy="1825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b-NO"/>
              <a:t>23.08.2019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b-NO"/>
              <a:t>DB1100 Databaser 1 – Tomas Sandnes</a:t>
            </a:r>
            <a:endParaRPr lang="nb-NO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5774083" y="2966887"/>
            <a:ext cx="5682188" cy="352759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nb-NO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2725053" cy="1289049"/>
          </a:xfrm>
          <a:prstGeom prst="rect">
            <a:avLst/>
          </a:prstGeom>
        </p:spPr>
      </p:pic>
      <p:sp>
        <p:nvSpPr>
          <p:cNvPr id="12" name="Picture Placeholder 11"/>
          <p:cNvSpPr>
            <a:spLocks noGrp="1"/>
          </p:cNvSpPr>
          <p:nvPr>
            <p:ph type="pic" sz="quarter" idx="13" hasCustomPrompt="1"/>
          </p:nvPr>
        </p:nvSpPr>
        <p:spPr>
          <a:xfrm>
            <a:off x="429179" y="2886867"/>
            <a:ext cx="5021381" cy="3612182"/>
          </a:xfrm>
          <a:blipFill dpi="0" rotWithShape="1">
            <a:blip r:embed="rId3"/>
            <a:srcRect/>
            <a:tile tx="0" ty="0" sx="100000" sy="100000" flip="none" algn="tl"/>
          </a:blipFill>
        </p:spPr>
        <p:txBody>
          <a:bodyPr tIns="938551"/>
          <a:lstStyle>
            <a:lvl1pPr marL="0" indent="0" algn="ctr">
              <a:buNone/>
              <a:defRPr/>
            </a:lvl1pPr>
          </a:lstStyle>
          <a:p>
            <a:r>
              <a:rPr lang="nb-NO" dirty="0"/>
              <a:t>Sett inn bilde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10175" y="6603974"/>
            <a:ext cx="755519" cy="1825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2F8C147-E5C9-4E5A-BFDA-02BE385E1D0E}" type="slidenum">
              <a:rPr lang="nb-NO" smtClean="0"/>
              <a:pPr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4086813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og bilde - Svart #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b-NO"/>
              <a:t>23.08.2019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b-NO"/>
              <a:t>DB1100 Databaser 1 – Tomas Sandnes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020099" y="6603974"/>
            <a:ext cx="755519" cy="1825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2F8C147-E5C9-4E5A-BFDA-02BE385E1D0E}" type="slidenum">
              <a:rPr lang="nb-NO" smtClean="0"/>
              <a:pPr/>
              <a:t>‹#›</a:t>
            </a:fld>
            <a:endParaRPr lang="nb-NO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2725053" cy="1289049"/>
          </a:xfrm>
          <a:prstGeom prst="rect">
            <a:avLst/>
          </a:prstGeom>
        </p:spPr>
      </p:pic>
      <p:sp>
        <p:nvSpPr>
          <p:cNvPr id="9" name="Content Placeholder 2"/>
          <p:cNvSpPr>
            <a:spLocks noGrp="1"/>
          </p:cNvSpPr>
          <p:nvPr>
            <p:ph idx="14"/>
          </p:nvPr>
        </p:nvSpPr>
        <p:spPr>
          <a:xfrm>
            <a:off x="6167541" y="1871426"/>
            <a:ext cx="5607479" cy="463849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nb-NO" dirty="0"/>
          </a:p>
        </p:txBody>
      </p:sp>
      <p:sp>
        <p:nvSpPr>
          <p:cNvPr id="11" name="Picture Placeholder 11"/>
          <p:cNvSpPr>
            <a:spLocks noGrp="1"/>
          </p:cNvSpPr>
          <p:nvPr>
            <p:ph type="pic" sz="quarter" idx="15" hasCustomPrompt="1"/>
          </p:nvPr>
        </p:nvSpPr>
        <p:spPr>
          <a:xfrm>
            <a:off x="702780" y="1731400"/>
            <a:ext cx="5021381" cy="4765849"/>
          </a:xfrm>
          <a:blipFill>
            <a:blip r:embed="rId3"/>
            <a:stretch>
              <a:fillRect/>
            </a:stretch>
          </a:blipFill>
        </p:spPr>
        <p:txBody>
          <a:bodyPr tIns="1340786"/>
          <a:lstStyle>
            <a:lvl1pPr marL="0" indent="0" algn="ctr" rtl="0">
              <a:buNone/>
              <a:defRPr/>
            </a:lvl1pPr>
          </a:lstStyle>
          <a:p>
            <a:r>
              <a:rPr lang="nb-NO" dirty="0"/>
              <a:t>Sett inn bilde</a:t>
            </a:r>
          </a:p>
        </p:txBody>
      </p:sp>
    </p:spTree>
    <p:extLst>
      <p:ext uri="{BB962C8B-B14F-4D97-AF65-F5344CB8AC3E}">
        <p14:creationId xmlns:p14="http://schemas.microsoft.com/office/powerpoint/2010/main" val="2476463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nhold - Svar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nb-NO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b-NO"/>
              <a:t>23.08.2019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b-NO"/>
              <a:t>DB1100 Databaser 1 – Tomas Sandnes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2F8C147-E5C9-4E5A-BFDA-02BE385E1D0E}" type="slidenum">
              <a:rPr lang="nb-NO" smtClean="0"/>
              <a:pPr/>
              <a:t>‹#›</a:t>
            </a:fld>
            <a:endParaRPr lang="nb-NO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2725053" cy="1289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8322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 og sitat - Svar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29182" y="6603974"/>
            <a:ext cx="814815" cy="1825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b-NO"/>
              <a:t>23.08.2019</a:t>
            </a:r>
            <a:endParaRPr lang="nb-NO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b-NO"/>
              <a:t>DB1100 Databaser 1 – Tomas Sandnes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2F8C147-E5C9-4E5A-BFDA-02BE385E1D0E}" type="slidenum">
              <a:rPr lang="nb-NO" smtClean="0"/>
              <a:pPr/>
              <a:t>‹#›</a:t>
            </a:fld>
            <a:endParaRPr lang="nb-NO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2725053" cy="1289049"/>
          </a:xfrm>
          <a:prstGeom prst="rect">
            <a:avLst/>
          </a:prstGeom>
        </p:spPr>
      </p:pic>
      <p:sp>
        <p:nvSpPr>
          <p:cNvPr id="8" name="Picture Placeholder 7"/>
          <p:cNvSpPr>
            <a:spLocks noGrp="1"/>
          </p:cNvSpPr>
          <p:nvPr>
            <p:ph type="pic" sz="quarter" idx="13" hasCustomPrompt="1"/>
          </p:nvPr>
        </p:nvSpPr>
        <p:spPr>
          <a:xfrm>
            <a:off x="429180" y="1731404"/>
            <a:ext cx="3227777" cy="4620065"/>
          </a:xfrm>
          <a:blipFill>
            <a:blip r:embed="rId3"/>
            <a:stretch>
              <a:fillRect/>
            </a:stretch>
          </a:blipFill>
        </p:spPr>
        <p:txBody>
          <a:bodyPr tIns="1206707"/>
          <a:lstStyle>
            <a:lvl1pPr marL="0" indent="0" algn="ctr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nb-NO" dirty="0"/>
              <a:t>Sett inn bilde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4022261" y="1880972"/>
            <a:ext cx="7439063" cy="3780019"/>
          </a:xfrm>
        </p:spPr>
        <p:txBody>
          <a:bodyPr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endParaRPr lang="nb-NO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021756" y="5896038"/>
            <a:ext cx="7439085" cy="457147"/>
          </a:xfrm>
        </p:spPr>
        <p:txBody>
          <a:bodyPr>
            <a:normAutofit/>
          </a:bodyPr>
          <a:lstStyle>
            <a:lvl1pPr marL="0" indent="0">
              <a:buNone/>
              <a:defRPr sz="1500" i="1">
                <a:solidFill>
                  <a:schemeClr val="bg1"/>
                </a:solidFill>
              </a:defRPr>
            </a:lvl1pPr>
          </a:lstStyle>
          <a:p>
            <a:pPr lvl="0"/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82279600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 og sitat - Svart #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29182" y="6603974"/>
            <a:ext cx="814815" cy="1825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b-NO"/>
              <a:t>23.08.2019</a:t>
            </a:r>
            <a:endParaRPr lang="nb-NO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b-NO"/>
              <a:t>DB1100 Databaser 1 – Tomas Sandnes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2F8C147-E5C9-4E5A-BFDA-02BE385E1D0E}" type="slidenum">
              <a:rPr lang="nb-NO" smtClean="0"/>
              <a:pPr/>
              <a:t>‹#›</a:t>
            </a:fld>
            <a:endParaRPr lang="nb-NO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2725053" cy="1289049"/>
          </a:xfrm>
          <a:prstGeom prst="rect">
            <a:avLst/>
          </a:prstGeom>
        </p:spPr>
      </p:pic>
      <p:sp>
        <p:nvSpPr>
          <p:cNvPr id="8" name="Picture Placeholder 7"/>
          <p:cNvSpPr>
            <a:spLocks noGrp="1"/>
          </p:cNvSpPr>
          <p:nvPr>
            <p:ph type="pic" sz="quarter" idx="13" hasCustomPrompt="1"/>
          </p:nvPr>
        </p:nvSpPr>
        <p:spPr>
          <a:xfrm>
            <a:off x="429180" y="1731404"/>
            <a:ext cx="3227777" cy="4620065"/>
          </a:xfrm>
          <a:blipFill>
            <a:blip r:embed="rId3"/>
            <a:stretch>
              <a:fillRect/>
            </a:stretch>
          </a:blipFill>
        </p:spPr>
        <p:txBody>
          <a:bodyPr tIns="1206707"/>
          <a:lstStyle>
            <a:lvl1pPr marL="0" indent="0" algn="ctr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nb-NO" dirty="0"/>
              <a:t>Sett inn bilde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4022261" y="1880972"/>
            <a:ext cx="7439063" cy="3780019"/>
          </a:xfrm>
        </p:spPr>
        <p:txBody>
          <a:bodyPr>
            <a:normAutofit/>
          </a:bodyPr>
          <a:lstStyle>
            <a:lvl1pPr marL="0" indent="0">
              <a:buNone/>
              <a:defRPr sz="3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endParaRPr lang="nb-NO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021756" y="5896038"/>
            <a:ext cx="7439085" cy="457147"/>
          </a:xfrm>
        </p:spPr>
        <p:txBody>
          <a:bodyPr>
            <a:normAutofit/>
          </a:bodyPr>
          <a:lstStyle>
            <a:lvl1pPr marL="0" indent="0">
              <a:buNone/>
              <a:defRPr sz="1500" i="1">
                <a:solidFill>
                  <a:schemeClr val="bg1"/>
                </a:solidFill>
              </a:defRPr>
            </a:lvl1pPr>
          </a:lstStyle>
          <a:p>
            <a:pPr lvl="0"/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91416451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og bilde - Hvi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nb-NO"/>
              <a:t>23.08.2019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nb-NO"/>
              <a:t>DB1100 Databaser 1 – Tomas Sandnes</a:t>
            </a:r>
            <a:endParaRPr lang="nb-NO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008273" y="6603974"/>
            <a:ext cx="755519" cy="18253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62F8C147-E5C9-4E5A-BFDA-02BE385E1D0E}" type="slidenum">
              <a:rPr lang="nb-NO" smtClean="0"/>
              <a:pPr/>
              <a:t>‹#›</a:t>
            </a:fld>
            <a:endParaRPr lang="nb-NO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703137" y="1871426"/>
            <a:ext cx="5607479" cy="463849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nb-NO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3" hasCustomPrompt="1"/>
          </p:nvPr>
        </p:nvSpPr>
        <p:spPr>
          <a:xfrm>
            <a:off x="6739884" y="449926"/>
            <a:ext cx="5021381" cy="6065297"/>
          </a:xfrm>
          <a:blipFill>
            <a:blip r:embed="rId2"/>
            <a:stretch>
              <a:fillRect/>
            </a:stretch>
          </a:blipFill>
        </p:spPr>
        <p:txBody>
          <a:bodyPr tIns="1340786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nb-NO" dirty="0"/>
              <a:t>Sett inn bilde</a:t>
            </a:r>
          </a:p>
        </p:txBody>
      </p:sp>
    </p:spTree>
    <p:extLst>
      <p:ext uri="{BB962C8B-B14F-4D97-AF65-F5344CB8AC3E}">
        <p14:creationId xmlns:p14="http://schemas.microsoft.com/office/powerpoint/2010/main" val="109931760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 og tekst - Hvi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nb-NO"/>
              <a:t>23.08.2019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nb-NO"/>
              <a:t>DB1100 Databaser 1 – Tomas Sandnes</a:t>
            </a:r>
            <a:endParaRPr lang="nb-NO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008273" y="6603974"/>
            <a:ext cx="755519" cy="18253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62F8C147-E5C9-4E5A-BFDA-02BE385E1D0E}" type="slidenum">
              <a:rPr lang="nb-NO" smtClean="0"/>
              <a:pPr/>
              <a:t>‹#›</a:t>
            </a:fld>
            <a:endParaRPr lang="nb-NO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3" hasCustomPrompt="1"/>
          </p:nvPr>
        </p:nvSpPr>
        <p:spPr>
          <a:xfrm>
            <a:off x="702780" y="449926"/>
            <a:ext cx="5021381" cy="6065297"/>
          </a:xfrm>
          <a:blipFill>
            <a:blip r:embed="rId2"/>
            <a:stretch>
              <a:fillRect/>
            </a:stretch>
          </a:blipFill>
        </p:spPr>
        <p:txBody>
          <a:bodyPr tIns="1340786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nb-NO" dirty="0"/>
              <a:t>Sett inn bilde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4"/>
          </p:nvPr>
        </p:nvSpPr>
        <p:spPr>
          <a:xfrm>
            <a:off x="6153346" y="1871426"/>
            <a:ext cx="5607479" cy="4638496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>
                <a:solidFill>
                  <a:schemeClr val="tx1"/>
                </a:solidFill>
              </a:defRPr>
            </a:lvl3pPr>
            <a:lvl4pPr rtl="0">
              <a:defRPr>
                <a:solidFill>
                  <a:schemeClr val="tx1"/>
                </a:solidFill>
              </a:defRPr>
            </a:lvl4pPr>
            <a:lvl5pPr rtl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68822932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 og sitat - Hvi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29182" y="6603974"/>
            <a:ext cx="814815" cy="18253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nb-NO"/>
              <a:t>23.08.2019</a:t>
            </a:r>
            <a:endParaRPr lang="nb-NO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nb-NO"/>
              <a:t>DB1100 Databaser 1 – Tomas Sandnes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62F8C147-E5C9-4E5A-BFDA-02BE385E1D0E}" type="slidenum">
              <a:rPr lang="nb-NO" smtClean="0"/>
              <a:pPr/>
              <a:t>‹#›</a:t>
            </a:fld>
            <a:endParaRPr lang="nb-NO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 hasCustomPrompt="1"/>
          </p:nvPr>
        </p:nvSpPr>
        <p:spPr>
          <a:xfrm>
            <a:off x="429180" y="449949"/>
            <a:ext cx="3227777" cy="5955511"/>
          </a:xfrm>
          <a:blipFill>
            <a:blip r:embed="rId2"/>
            <a:stretch>
              <a:fillRect/>
            </a:stretch>
          </a:blipFill>
        </p:spPr>
        <p:txBody>
          <a:bodyPr tIns="1206707"/>
          <a:lstStyle>
            <a:lvl1pPr marL="0" indent="0" algn="ctr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nb-NO" dirty="0"/>
              <a:t>Sett inn bilde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4022261" y="1880972"/>
            <a:ext cx="7439063" cy="3780019"/>
          </a:xfrm>
        </p:spPr>
        <p:txBody>
          <a:bodyPr/>
          <a:lstStyle>
            <a:lvl1pPr marL="0" indent="0">
              <a:buNone/>
              <a:defRPr b="1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endParaRPr lang="nb-NO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021756" y="5896038"/>
            <a:ext cx="7439085" cy="457147"/>
          </a:xfrm>
        </p:spPr>
        <p:txBody>
          <a:bodyPr>
            <a:normAutofit/>
          </a:bodyPr>
          <a:lstStyle>
            <a:lvl1pPr marL="0" indent="0">
              <a:buNone/>
              <a:defRPr sz="1500" i="1">
                <a:solidFill>
                  <a:schemeClr val="tx1"/>
                </a:solidFill>
              </a:defRPr>
            </a:lvl1pPr>
          </a:lstStyle>
          <a:p>
            <a:pPr lvl="0"/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6885562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lysbilde #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94344" y="2437959"/>
            <a:ext cx="10388136" cy="2359037"/>
          </a:xfrm>
        </p:spPr>
        <p:txBody>
          <a:bodyPr anchor="t">
            <a:noAutofit/>
          </a:bodyPr>
          <a:lstStyle>
            <a:lvl1pPr algn="l">
              <a:defRPr sz="5200"/>
            </a:lvl1pPr>
          </a:lstStyle>
          <a:p>
            <a:r>
              <a:rPr lang="en-US" dirty="0"/>
              <a:t>Click to edit Master title style</a:t>
            </a:r>
            <a:endParaRPr lang="nb-NO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b-NO"/>
              <a:t>23.08.2019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DB1100 Databaser 1 – Tomas Sandnes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8C147-E5C9-4E5A-BFDA-02BE385E1D0E}" type="slidenum">
              <a:rPr lang="nb-NO" smtClean="0"/>
              <a:pPr/>
              <a:t>‹#›</a:t>
            </a:fld>
            <a:endParaRPr lang="nb-NO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2652385" cy="1206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67234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 og sitat - Hvit #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29182" y="6603974"/>
            <a:ext cx="814815" cy="18253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nb-NO"/>
              <a:t>23.08.2019</a:t>
            </a:r>
            <a:endParaRPr lang="nb-NO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nb-NO"/>
              <a:t>DB1100 Databaser 1 – Tomas Sandnes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62F8C147-E5C9-4E5A-BFDA-02BE385E1D0E}" type="slidenum">
              <a:rPr lang="nb-NO" smtClean="0"/>
              <a:pPr/>
              <a:t>‹#›</a:t>
            </a:fld>
            <a:endParaRPr lang="nb-NO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 hasCustomPrompt="1"/>
          </p:nvPr>
        </p:nvSpPr>
        <p:spPr>
          <a:xfrm>
            <a:off x="429180" y="449949"/>
            <a:ext cx="3227777" cy="5955511"/>
          </a:xfrm>
          <a:blipFill>
            <a:blip r:embed="rId2"/>
            <a:stretch>
              <a:fillRect/>
            </a:stretch>
          </a:blipFill>
        </p:spPr>
        <p:txBody>
          <a:bodyPr tIns="1206707"/>
          <a:lstStyle>
            <a:lvl1pPr marL="0" indent="0" algn="ctr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nb-NO" dirty="0"/>
              <a:t>Sett inn bilde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4022261" y="1880972"/>
            <a:ext cx="7439063" cy="3780019"/>
          </a:xfrm>
        </p:spPr>
        <p:txBody>
          <a:bodyPr>
            <a:normAutofit/>
          </a:bodyPr>
          <a:lstStyle>
            <a:lvl1pPr marL="0" indent="0">
              <a:buNone/>
              <a:defRPr sz="32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endParaRPr lang="nb-NO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021756" y="5896038"/>
            <a:ext cx="7439085" cy="457147"/>
          </a:xfrm>
        </p:spPr>
        <p:txBody>
          <a:bodyPr>
            <a:normAutofit/>
          </a:bodyPr>
          <a:lstStyle>
            <a:lvl1pPr marL="0" indent="0">
              <a:buNone/>
              <a:defRPr sz="1500" i="1">
                <a:solidFill>
                  <a:schemeClr val="tx1"/>
                </a:solidFill>
              </a:defRPr>
            </a:lvl1pPr>
          </a:lstStyle>
          <a:p>
            <a:pPr lvl="0"/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12041992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nb-NO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8C147-E5C9-4E5A-BFDA-02BE385E1D0E}" type="slidenum">
              <a:rPr lang="nb-NO" smtClean="0"/>
              <a:pPr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92452567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5" y="4406902"/>
            <a:ext cx="10363200" cy="1362075"/>
          </a:xfrm>
        </p:spPr>
        <p:txBody>
          <a:bodyPr anchor="t"/>
          <a:lstStyle>
            <a:lvl1pPr algn="l">
              <a:defRPr sz="3600" b="1" cap="all"/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5" y="2906715"/>
            <a:ext cx="10363200" cy="1500186"/>
          </a:xfrm>
        </p:spPr>
        <p:txBody>
          <a:bodyPr anchor="b"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0713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81427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22141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62855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203569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44283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849974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3257114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8C147-E5C9-4E5A-BFDA-02BE385E1D0E}" type="slidenum">
              <a:rPr lang="nb-NO" smtClean="0"/>
              <a:pPr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5420683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8C147-E5C9-4E5A-BFDA-02BE385E1D0E}" type="slidenum">
              <a:rPr lang="nb-NO" smtClean="0"/>
              <a:pPr/>
              <a:t>‹#›</a:t>
            </a:fld>
            <a:endParaRPr lang="nb-NO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703134" y="1871426"/>
            <a:ext cx="5275313" cy="463849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nb-NO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6186464" y="1871426"/>
            <a:ext cx="5275313" cy="4638496"/>
          </a:xfrm>
        </p:spPr>
        <p:txBody>
          <a:bodyPr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424593236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02778" y="1871786"/>
            <a:ext cx="5275313" cy="639761"/>
          </a:xfrm>
        </p:spPr>
        <p:txBody>
          <a:bodyPr anchor="b"/>
          <a:lstStyle>
            <a:lvl1pPr marL="0" indent="0">
              <a:buNone/>
              <a:defRPr sz="2100" b="1"/>
            </a:lvl1pPr>
            <a:lvl2pPr marL="407139" indent="0">
              <a:buNone/>
              <a:defRPr sz="1800" b="1"/>
            </a:lvl2pPr>
            <a:lvl3pPr marL="814279" indent="0">
              <a:buNone/>
              <a:defRPr sz="1600" b="1"/>
            </a:lvl3pPr>
            <a:lvl4pPr marL="1221417" indent="0">
              <a:buNone/>
              <a:defRPr sz="1400" b="1"/>
            </a:lvl4pPr>
            <a:lvl5pPr marL="1628556" indent="0">
              <a:buNone/>
              <a:defRPr sz="1400" b="1"/>
            </a:lvl5pPr>
            <a:lvl6pPr marL="2035696" indent="0">
              <a:buNone/>
              <a:defRPr sz="1400" b="1"/>
            </a:lvl6pPr>
            <a:lvl7pPr marL="2442835" indent="0">
              <a:buNone/>
              <a:defRPr sz="1400" b="1"/>
            </a:lvl7pPr>
            <a:lvl8pPr marL="2849974" indent="0">
              <a:buNone/>
              <a:defRPr sz="1400" b="1"/>
            </a:lvl8pPr>
            <a:lvl9pPr marL="3257114" indent="0">
              <a:buNone/>
              <a:defRPr sz="14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316" y="1871786"/>
            <a:ext cx="5275313" cy="639761"/>
          </a:xfrm>
        </p:spPr>
        <p:txBody>
          <a:bodyPr anchor="b"/>
          <a:lstStyle>
            <a:lvl1pPr marL="0" indent="0">
              <a:buNone/>
              <a:defRPr sz="2100" b="1"/>
            </a:lvl1pPr>
            <a:lvl2pPr marL="407139" indent="0">
              <a:buNone/>
              <a:defRPr sz="1800" b="1"/>
            </a:lvl2pPr>
            <a:lvl3pPr marL="814279" indent="0">
              <a:buNone/>
              <a:defRPr sz="1600" b="1"/>
            </a:lvl3pPr>
            <a:lvl4pPr marL="1221417" indent="0">
              <a:buNone/>
              <a:defRPr sz="1400" b="1"/>
            </a:lvl4pPr>
            <a:lvl5pPr marL="1628556" indent="0">
              <a:buNone/>
              <a:defRPr sz="1400" b="1"/>
            </a:lvl5pPr>
            <a:lvl6pPr marL="2035696" indent="0">
              <a:buNone/>
              <a:defRPr sz="1400" b="1"/>
            </a:lvl6pPr>
            <a:lvl7pPr marL="2442835" indent="0">
              <a:buNone/>
              <a:defRPr sz="1400" b="1"/>
            </a:lvl7pPr>
            <a:lvl8pPr marL="2849974" indent="0">
              <a:buNone/>
              <a:defRPr sz="1400" b="1"/>
            </a:lvl8pPr>
            <a:lvl9pPr marL="3257114" indent="0">
              <a:buNone/>
              <a:defRPr sz="14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8C147-E5C9-4E5A-BFDA-02BE385E1D0E}" type="slidenum">
              <a:rPr lang="nb-NO" smtClean="0"/>
              <a:pPr/>
              <a:t>‹#›</a:t>
            </a:fld>
            <a:endParaRPr lang="nb-NO"/>
          </a:p>
        </p:txBody>
      </p:sp>
      <p:sp>
        <p:nvSpPr>
          <p:cNvPr id="10" name="Content Placeholder 2"/>
          <p:cNvSpPr>
            <a:spLocks noGrp="1"/>
          </p:cNvSpPr>
          <p:nvPr>
            <p:ph idx="13"/>
          </p:nvPr>
        </p:nvSpPr>
        <p:spPr>
          <a:xfrm>
            <a:off x="703134" y="2529006"/>
            <a:ext cx="5275313" cy="398091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nb-NO" dirty="0"/>
          </a:p>
        </p:txBody>
      </p:sp>
      <p:sp>
        <p:nvSpPr>
          <p:cNvPr id="11" name="Content Placeholder 2"/>
          <p:cNvSpPr>
            <a:spLocks noGrp="1"/>
          </p:cNvSpPr>
          <p:nvPr>
            <p:ph idx="14"/>
          </p:nvPr>
        </p:nvSpPr>
        <p:spPr>
          <a:xfrm>
            <a:off x="6186464" y="2529006"/>
            <a:ext cx="5275313" cy="3980918"/>
          </a:xfrm>
        </p:spPr>
        <p:txBody>
          <a:bodyPr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01205705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8C147-E5C9-4E5A-BFDA-02BE385E1D0E}" type="slidenum">
              <a:rPr lang="nb-NO" smtClean="0"/>
              <a:pPr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92773356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b-NO"/>
              <a:t>23.08.2019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DB1100 Databaser 1 – Tomas Sandnes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8C147-E5C9-4E5A-BFDA-02BE385E1D0E}" type="slidenum">
              <a:rPr lang="nb-NO" smtClean="0"/>
              <a:pPr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52192503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stes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874606" y="5726133"/>
            <a:ext cx="7439063" cy="719996"/>
          </a:xfrm>
        </p:spPr>
        <p:txBody>
          <a:bodyPr>
            <a:normAutofit/>
          </a:bodyPr>
          <a:lstStyle>
            <a:lvl1pPr marL="0" indent="0">
              <a:buNone/>
              <a:tabLst>
                <a:tab pos="1394418" algn="l"/>
              </a:tabLst>
              <a:defRPr sz="1100" b="1" baseline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b-NO" dirty="0"/>
              <a:t>Navn	Tittel</a:t>
            </a:r>
            <a:br>
              <a:rPr lang="nb-NO" dirty="0"/>
            </a:br>
            <a:r>
              <a:rPr lang="nb-NO" dirty="0"/>
              <a:t>47 xxx xx xxx	navn@westerdals.no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" y="0"/>
            <a:ext cx="12190441" cy="5488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45974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steside - Svar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874606" y="5726133"/>
            <a:ext cx="7439063" cy="719996"/>
          </a:xfrm>
        </p:spPr>
        <p:txBody>
          <a:bodyPr>
            <a:normAutofit/>
          </a:bodyPr>
          <a:lstStyle>
            <a:lvl1pPr marL="0" indent="0">
              <a:buNone/>
              <a:tabLst>
                <a:tab pos="1394418" algn="l"/>
              </a:tabLst>
              <a:defRPr sz="1100" b="1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b-NO" dirty="0"/>
              <a:t>Navn	Tittel</a:t>
            </a:r>
            <a:br>
              <a:rPr lang="nb-NO" dirty="0"/>
            </a:br>
            <a:r>
              <a:rPr lang="nb-NO" dirty="0"/>
              <a:t>47 xxx xx xxx	navn@westerdals.no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" y="1"/>
            <a:ext cx="12190441" cy="5504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50535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lysbilde #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94344" y="2044056"/>
            <a:ext cx="10388136" cy="2359037"/>
          </a:xfrm>
        </p:spPr>
        <p:txBody>
          <a:bodyPr anchor="t">
            <a:noAutofit/>
          </a:bodyPr>
          <a:lstStyle>
            <a:lvl1pPr algn="l">
              <a:defRPr sz="5200"/>
            </a:lvl1pPr>
          </a:lstStyle>
          <a:p>
            <a:r>
              <a:rPr lang="en-US" dirty="0"/>
              <a:t>Click to edit Master title style</a:t>
            </a:r>
            <a:endParaRPr lang="nb-NO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b-NO"/>
              <a:t>23.08.2019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DB1100 Databaser 1 – Tomas Sandnes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8C147-E5C9-4E5A-BFDA-02BE385E1D0E}" type="slidenum">
              <a:rPr lang="nb-NO" smtClean="0"/>
              <a:pPr/>
              <a:t>‹#›</a:t>
            </a:fld>
            <a:endParaRPr lang="nb-NO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2"/>
            <a:ext cx="1971123" cy="166387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" y="5688338"/>
            <a:ext cx="12190441" cy="1169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3646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lysbilde #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94344" y="2044056"/>
            <a:ext cx="10388136" cy="2359037"/>
          </a:xfrm>
        </p:spPr>
        <p:txBody>
          <a:bodyPr anchor="t">
            <a:noAutofit/>
          </a:bodyPr>
          <a:lstStyle>
            <a:lvl1pPr algn="l">
              <a:defRPr sz="5200"/>
            </a:lvl1pPr>
          </a:lstStyle>
          <a:p>
            <a:r>
              <a:rPr lang="en-US" dirty="0"/>
              <a:t>Click to edit Master title style</a:t>
            </a:r>
            <a:endParaRPr lang="nb-NO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b-NO"/>
              <a:t>23.08.2019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DB1100 Databaser 1 – Tomas Sandnes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8C147-E5C9-4E5A-BFDA-02BE385E1D0E}" type="slidenum">
              <a:rPr lang="nb-NO" smtClean="0"/>
              <a:pPr/>
              <a:t>‹#›</a:t>
            </a:fld>
            <a:endParaRPr lang="nb-NO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2652385" cy="1206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96023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lloms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nb-NO"/>
              <a:t>23.08.2019</a:t>
            </a:r>
            <a:endParaRPr lang="nb-NO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nb-NO"/>
              <a:t>DB1100 Databaser 1 – Tomas Sandnes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62F8C147-E5C9-4E5A-BFDA-02BE385E1D0E}" type="slidenum">
              <a:rPr lang="nb-NO" smtClean="0"/>
              <a:pPr/>
              <a:t>‹#›</a:t>
            </a:fld>
            <a:endParaRPr lang="nb-NO" dirty="0"/>
          </a:p>
        </p:txBody>
      </p:sp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894344" y="2437958"/>
            <a:ext cx="10388136" cy="1135043"/>
          </a:xfrm>
        </p:spPr>
        <p:txBody>
          <a:bodyPr anchor="t">
            <a:noAutofit/>
          </a:bodyPr>
          <a:lstStyle>
            <a:lvl1pPr algn="l">
              <a:defRPr sz="5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b-NO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894122" y="3671476"/>
            <a:ext cx="10387895" cy="928867"/>
          </a:xfrm>
        </p:spPr>
        <p:txBody>
          <a:bodyPr>
            <a:normAutofit/>
          </a:bodyPr>
          <a:lstStyle>
            <a:lvl1pPr marL="0" indent="0" algn="l">
              <a:buNone/>
              <a:defRPr sz="1600" b="1">
                <a:solidFill>
                  <a:schemeClr val="tx1"/>
                </a:solidFill>
              </a:defRPr>
            </a:lvl1pPr>
            <a:lvl2pPr marL="4071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142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214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285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0356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4428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8499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2571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nb-NO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2"/>
            <a:ext cx="1971123" cy="1663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17707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llomside #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nb-NO"/>
              <a:t>23.08.2019</a:t>
            </a:r>
            <a:endParaRPr lang="nb-NO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nb-NO"/>
              <a:t>DB1100 Databaser 1 – Tomas Sandnes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62F8C147-E5C9-4E5A-BFDA-02BE385E1D0E}" type="slidenum">
              <a:rPr lang="nb-NO" smtClean="0"/>
              <a:pPr/>
              <a:t>‹#›</a:t>
            </a:fld>
            <a:endParaRPr lang="nb-NO"/>
          </a:p>
        </p:txBody>
      </p:sp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894344" y="2437958"/>
            <a:ext cx="10388136" cy="1135043"/>
          </a:xfrm>
        </p:spPr>
        <p:txBody>
          <a:bodyPr anchor="t">
            <a:noAutofit/>
          </a:bodyPr>
          <a:lstStyle>
            <a:lvl1pPr algn="l">
              <a:defRPr sz="5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b-NO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894122" y="3671476"/>
            <a:ext cx="10387895" cy="928867"/>
          </a:xfrm>
        </p:spPr>
        <p:txBody>
          <a:bodyPr>
            <a:normAutofit/>
          </a:bodyPr>
          <a:lstStyle>
            <a:lvl1pPr marL="0" indent="0" algn="l">
              <a:buNone/>
              <a:defRPr sz="1600" b="1">
                <a:solidFill>
                  <a:schemeClr val="tx1"/>
                </a:solidFill>
              </a:defRPr>
            </a:lvl1pPr>
            <a:lvl2pPr marL="4071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142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214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285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0356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4428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8499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2571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nb-NO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" y="5688338"/>
            <a:ext cx="12190441" cy="1169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24002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stes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874606" y="5726133"/>
            <a:ext cx="7439063" cy="719996"/>
          </a:xfrm>
        </p:spPr>
        <p:txBody>
          <a:bodyPr>
            <a:normAutofit/>
          </a:bodyPr>
          <a:lstStyle>
            <a:lvl1pPr marL="0" indent="0">
              <a:buNone/>
              <a:tabLst>
                <a:tab pos="1394418" algn="l"/>
              </a:tabLst>
              <a:defRPr sz="1100" b="1" baseline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b-NO" dirty="0"/>
              <a:t>Navn	Tittel</a:t>
            </a:r>
            <a:br>
              <a:rPr lang="nb-NO" dirty="0"/>
            </a:br>
            <a:r>
              <a:rPr lang="nb-NO" dirty="0"/>
              <a:t>47 xxx xx xxx	navn@westerdals.no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" y="0"/>
            <a:ext cx="12190441" cy="5529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86219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lysbilde #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94344" y="2044056"/>
            <a:ext cx="10388136" cy="2359037"/>
          </a:xfrm>
        </p:spPr>
        <p:txBody>
          <a:bodyPr anchor="t">
            <a:noAutofit/>
          </a:bodyPr>
          <a:lstStyle>
            <a:lvl1pPr algn="l">
              <a:defRPr sz="5200"/>
            </a:lvl1pPr>
          </a:lstStyle>
          <a:p>
            <a:r>
              <a:rPr lang="en-US" dirty="0"/>
              <a:t>Click to edit Master title style</a:t>
            </a:r>
            <a:endParaRPr lang="nb-NO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b-NO"/>
              <a:t>23.08.2019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DB1100 Databaser 1 – Tomas Sandnes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8C147-E5C9-4E5A-BFDA-02BE385E1D0E}" type="slidenum">
              <a:rPr lang="nb-NO" smtClean="0"/>
              <a:pPr/>
              <a:t>‹#›</a:t>
            </a:fld>
            <a:endParaRPr lang="nb-NO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"/>
            <a:ext cx="1834871" cy="164559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" y="5606545"/>
            <a:ext cx="12190441" cy="1251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98914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lloms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nb-NO"/>
              <a:t>23.08.2019</a:t>
            </a:r>
            <a:endParaRPr lang="nb-NO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nb-NO"/>
              <a:t>DB1100 Databaser 1 – Tomas Sandnes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62F8C147-E5C9-4E5A-BFDA-02BE385E1D0E}" type="slidenum">
              <a:rPr lang="nb-NO" smtClean="0"/>
              <a:pPr/>
              <a:t>‹#›</a:t>
            </a:fld>
            <a:endParaRPr lang="nb-NO" dirty="0"/>
          </a:p>
        </p:txBody>
      </p:sp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894344" y="2437958"/>
            <a:ext cx="10388136" cy="1135043"/>
          </a:xfrm>
        </p:spPr>
        <p:txBody>
          <a:bodyPr anchor="t">
            <a:noAutofit/>
          </a:bodyPr>
          <a:lstStyle>
            <a:lvl1pPr algn="l">
              <a:defRPr sz="5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b-NO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894122" y="3671476"/>
            <a:ext cx="10387895" cy="928867"/>
          </a:xfrm>
        </p:spPr>
        <p:txBody>
          <a:bodyPr>
            <a:normAutofit/>
          </a:bodyPr>
          <a:lstStyle>
            <a:lvl1pPr marL="0" indent="0" algn="l">
              <a:buNone/>
              <a:defRPr sz="1600" b="1">
                <a:solidFill>
                  <a:schemeClr val="tx1"/>
                </a:solidFill>
              </a:defRPr>
            </a:lvl1pPr>
            <a:lvl2pPr marL="4071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142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214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285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0356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4428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8499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2571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nb-NO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"/>
            <a:ext cx="1834871" cy="1645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54903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llomside #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nb-NO"/>
              <a:t>23.08.2019</a:t>
            </a:r>
            <a:endParaRPr lang="nb-NO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nb-NO"/>
              <a:t>DB1100 Databaser 1 – Tomas Sandnes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62F8C147-E5C9-4E5A-BFDA-02BE385E1D0E}" type="slidenum">
              <a:rPr lang="nb-NO" smtClean="0"/>
              <a:pPr/>
              <a:t>‹#›</a:t>
            </a:fld>
            <a:endParaRPr lang="nb-NO"/>
          </a:p>
        </p:txBody>
      </p:sp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894344" y="2437958"/>
            <a:ext cx="10388136" cy="1135043"/>
          </a:xfrm>
        </p:spPr>
        <p:txBody>
          <a:bodyPr anchor="t">
            <a:noAutofit/>
          </a:bodyPr>
          <a:lstStyle>
            <a:lvl1pPr algn="l">
              <a:defRPr sz="5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b-NO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894122" y="3671476"/>
            <a:ext cx="10387895" cy="928867"/>
          </a:xfrm>
        </p:spPr>
        <p:txBody>
          <a:bodyPr>
            <a:normAutofit/>
          </a:bodyPr>
          <a:lstStyle>
            <a:lvl1pPr marL="0" indent="0" algn="l">
              <a:buNone/>
              <a:defRPr sz="1600" b="1">
                <a:solidFill>
                  <a:schemeClr val="tx1"/>
                </a:solidFill>
              </a:defRPr>
            </a:lvl1pPr>
            <a:lvl2pPr marL="4071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142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214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285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0356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4428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8499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2571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nb-NO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" y="5606545"/>
            <a:ext cx="12190441" cy="1251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46297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stes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874606" y="5726133"/>
            <a:ext cx="7439063" cy="719996"/>
          </a:xfrm>
        </p:spPr>
        <p:txBody>
          <a:bodyPr>
            <a:normAutofit/>
          </a:bodyPr>
          <a:lstStyle>
            <a:lvl1pPr marL="0" indent="0">
              <a:buNone/>
              <a:tabLst>
                <a:tab pos="1394418" algn="l"/>
              </a:tabLst>
              <a:defRPr sz="1100" b="1" baseline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b-NO" dirty="0"/>
              <a:t>Navn	Tittel</a:t>
            </a:r>
            <a:br>
              <a:rPr lang="nb-NO" dirty="0"/>
            </a:br>
            <a:r>
              <a:rPr lang="nb-NO" dirty="0"/>
              <a:t>47 xxx xx xxx	navn@westerdals.no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" y="2"/>
            <a:ext cx="12190441" cy="5537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41124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lysbilde #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94344" y="2044056"/>
            <a:ext cx="10388136" cy="2359037"/>
          </a:xfrm>
        </p:spPr>
        <p:txBody>
          <a:bodyPr anchor="t">
            <a:noAutofit/>
          </a:bodyPr>
          <a:lstStyle>
            <a:lvl1pPr algn="l">
              <a:defRPr sz="5200"/>
            </a:lvl1pPr>
          </a:lstStyle>
          <a:p>
            <a:r>
              <a:rPr lang="en-US" dirty="0"/>
              <a:t>Click to edit Master title style</a:t>
            </a:r>
            <a:endParaRPr lang="nb-NO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b-NO"/>
              <a:t>23.08.2019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DB1100 Databaser 1 – Tomas Sandnes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8C147-E5C9-4E5A-BFDA-02BE385E1D0E}" type="slidenum">
              <a:rPr lang="nb-NO" smtClean="0"/>
              <a:pPr/>
              <a:t>‹#›</a:t>
            </a:fld>
            <a:endParaRPr lang="nb-NO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0"/>
            <a:ext cx="1871204" cy="160902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" y="5631084"/>
            <a:ext cx="12190441" cy="1226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98250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lloms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nb-NO"/>
              <a:t>23.08.2019</a:t>
            </a:r>
            <a:endParaRPr lang="nb-NO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nb-NO"/>
              <a:t>DB1100 Databaser 1 – Tomas Sandnes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62F8C147-E5C9-4E5A-BFDA-02BE385E1D0E}" type="slidenum">
              <a:rPr lang="nb-NO" smtClean="0"/>
              <a:pPr/>
              <a:t>‹#›</a:t>
            </a:fld>
            <a:endParaRPr lang="nb-NO" dirty="0"/>
          </a:p>
        </p:txBody>
      </p:sp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894344" y="2437958"/>
            <a:ext cx="10388136" cy="1135043"/>
          </a:xfrm>
        </p:spPr>
        <p:txBody>
          <a:bodyPr anchor="t">
            <a:noAutofit/>
          </a:bodyPr>
          <a:lstStyle>
            <a:lvl1pPr algn="l">
              <a:defRPr sz="5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b-NO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894122" y="3671476"/>
            <a:ext cx="10387895" cy="928867"/>
          </a:xfrm>
        </p:spPr>
        <p:txBody>
          <a:bodyPr>
            <a:normAutofit/>
          </a:bodyPr>
          <a:lstStyle>
            <a:lvl1pPr marL="0" indent="0" algn="l">
              <a:buNone/>
              <a:defRPr sz="1600" b="1">
                <a:solidFill>
                  <a:schemeClr val="tx1"/>
                </a:solidFill>
              </a:defRPr>
            </a:lvl1pPr>
            <a:lvl2pPr marL="4071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142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214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285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0356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4428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8499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2571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nb-NO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0"/>
            <a:ext cx="1871204" cy="1609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14866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llomside #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nb-NO"/>
              <a:t>23.08.2019</a:t>
            </a:r>
            <a:endParaRPr lang="nb-NO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nb-NO"/>
              <a:t>DB1100 Databaser 1 – Tomas Sandnes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62F8C147-E5C9-4E5A-BFDA-02BE385E1D0E}" type="slidenum">
              <a:rPr lang="nb-NO" smtClean="0"/>
              <a:pPr/>
              <a:t>‹#›</a:t>
            </a:fld>
            <a:endParaRPr lang="nb-NO"/>
          </a:p>
        </p:txBody>
      </p:sp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894344" y="2437958"/>
            <a:ext cx="10388136" cy="1135043"/>
          </a:xfrm>
        </p:spPr>
        <p:txBody>
          <a:bodyPr anchor="t">
            <a:noAutofit/>
          </a:bodyPr>
          <a:lstStyle>
            <a:lvl1pPr algn="l">
              <a:defRPr sz="5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b-NO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894122" y="3671476"/>
            <a:ext cx="10387895" cy="928867"/>
          </a:xfrm>
        </p:spPr>
        <p:txBody>
          <a:bodyPr>
            <a:normAutofit/>
          </a:bodyPr>
          <a:lstStyle>
            <a:lvl1pPr marL="0" indent="0" algn="l">
              <a:buNone/>
              <a:defRPr sz="1600" b="1">
                <a:solidFill>
                  <a:schemeClr val="tx1"/>
                </a:solidFill>
              </a:defRPr>
            </a:lvl1pPr>
            <a:lvl2pPr marL="4071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142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214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285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0356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4428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8499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2571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nb-NO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" y="5631084"/>
            <a:ext cx="12190441" cy="1226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3746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slide #4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" y="5678659"/>
            <a:ext cx="12190076" cy="117934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16971" y="2097009"/>
            <a:ext cx="10758060" cy="1672636"/>
          </a:xfrm>
        </p:spPr>
        <p:txBody>
          <a:bodyPr>
            <a:normAutofit/>
          </a:bodyPr>
          <a:lstStyle>
            <a:lvl1pPr algn="ctr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b-NO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16971" y="3904128"/>
            <a:ext cx="10758060" cy="928867"/>
          </a:xfrm>
        </p:spPr>
        <p:txBody>
          <a:bodyPr>
            <a:norm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</a:defRPr>
            </a:lvl1pPr>
            <a:lvl2pPr marL="4071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142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214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285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0356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4428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8499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2571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nb-NO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b-NO"/>
              <a:t>23.08.2019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b-NO"/>
              <a:t>DB1100 Databaser 1 – Tomas Sandnes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2F8C147-E5C9-4E5A-BFDA-02BE385E1D0E}" type="slidenum">
              <a:rPr lang="nb-NO" smtClean="0"/>
              <a:pPr/>
              <a:t>‹#›</a:t>
            </a:fld>
            <a:endParaRPr lang="nb-NO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" y="3"/>
            <a:ext cx="7121473" cy="2157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70235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stes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874606" y="5726133"/>
            <a:ext cx="7439063" cy="719996"/>
          </a:xfrm>
        </p:spPr>
        <p:txBody>
          <a:bodyPr>
            <a:normAutofit/>
          </a:bodyPr>
          <a:lstStyle>
            <a:lvl1pPr marL="0" indent="0">
              <a:buNone/>
              <a:tabLst>
                <a:tab pos="1394418" algn="l"/>
              </a:tabLst>
              <a:defRPr sz="1100" b="1" baseline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b-NO" dirty="0"/>
              <a:t>Navn	Tittel</a:t>
            </a:r>
            <a:br>
              <a:rPr lang="nb-NO" dirty="0"/>
            </a:br>
            <a:r>
              <a:rPr lang="nb-NO" dirty="0"/>
              <a:t>47 xxx xx xxx	navn@westerdals.no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" y="2"/>
            <a:ext cx="12190441" cy="5537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8106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slide #5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" y="5678659"/>
            <a:ext cx="12190076" cy="1179343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b-NO"/>
              <a:t>23.08.2019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b-NO"/>
              <a:t>DB1100 Databaser 1 – Tomas Sandnes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2F8C147-E5C9-4E5A-BFDA-02BE385E1D0E}" type="slidenum">
              <a:rPr lang="nb-NO" smtClean="0"/>
              <a:pPr/>
              <a:t>‹#›</a:t>
            </a:fld>
            <a:endParaRPr lang="nb-NO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2725053" cy="1289049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894344" y="2437959"/>
            <a:ext cx="10388136" cy="2359037"/>
          </a:xfrm>
        </p:spPr>
        <p:txBody>
          <a:bodyPr anchor="t">
            <a:noAutofit/>
          </a:bodyPr>
          <a:lstStyle>
            <a:lvl1pPr algn="l">
              <a:defRPr sz="5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9279216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slide #6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b-NO"/>
              <a:t>23.08.2019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b-NO"/>
              <a:t>DB1100 Databaser 1 – Tomas Sandnes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2F8C147-E5C9-4E5A-BFDA-02BE385E1D0E}" type="slidenum">
              <a:rPr lang="nb-NO" smtClean="0"/>
              <a:pPr/>
              <a:t>‹#›</a:t>
            </a:fld>
            <a:endParaRPr lang="nb-NO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2725053" cy="1289049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894344" y="2044056"/>
            <a:ext cx="10388136" cy="2359037"/>
          </a:xfrm>
        </p:spPr>
        <p:txBody>
          <a:bodyPr anchor="t">
            <a:noAutofit/>
          </a:bodyPr>
          <a:lstStyle>
            <a:lvl1pPr algn="l">
              <a:defRPr sz="5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b-NO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" y="5559812"/>
            <a:ext cx="12190076" cy="1298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409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lloms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b-NO"/>
              <a:t>23.08.2019</a:t>
            </a:r>
            <a:endParaRPr lang="nb-NO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b-NO"/>
              <a:t>DB1100 Databaser 1 – Tomas Sandnes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2F8C147-E5C9-4E5A-BFDA-02BE385E1D0E}" type="slidenum">
              <a:rPr lang="nb-NO" smtClean="0"/>
              <a:pPr/>
              <a:t>‹#›</a:t>
            </a:fld>
            <a:endParaRPr lang="nb-NO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2725053" cy="1289049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894344" y="2437958"/>
            <a:ext cx="10388136" cy="1135043"/>
          </a:xfrm>
        </p:spPr>
        <p:txBody>
          <a:bodyPr anchor="t">
            <a:noAutofit/>
          </a:bodyPr>
          <a:lstStyle>
            <a:lvl1pPr algn="l">
              <a:defRPr sz="5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b-NO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894122" y="3671476"/>
            <a:ext cx="10387895" cy="928867"/>
          </a:xfrm>
        </p:spPr>
        <p:txBody>
          <a:bodyPr>
            <a:normAutofit/>
          </a:bodyPr>
          <a:lstStyle>
            <a:lvl1pPr marL="0" indent="0" algn="l">
              <a:buNone/>
              <a:defRPr sz="1600" b="1">
                <a:solidFill>
                  <a:schemeClr val="bg1"/>
                </a:solidFill>
              </a:defRPr>
            </a:lvl1pPr>
            <a:lvl2pPr marL="4071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142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214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285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0356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4428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8499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2571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4543519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llomside #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nb-NO"/>
              <a:t>23.08.2019</a:t>
            </a:r>
            <a:endParaRPr lang="nb-NO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nb-NO"/>
              <a:t>DB1100 Databaser 1 – Tomas Sandnes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62F8C147-E5C9-4E5A-BFDA-02BE385E1D0E}" type="slidenum">
              <a:rPr lang="nb-NO" smtClean="0"/>
              <a:pPr/>
              <a:t>‹#›</a:t>
            </a:fld>
            <a:endParaRPr lang="nb-NO"/>
          </a:p>
        </p:txBody>
      </p:sp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894344" y="2437958"/>
            <a:ext cx="10388136" cy="1135043"/>
          </a:xfrm>
        </p:spPr>
        <p:txBody>
          <a:bodyPr anchor="t">
            <a:noAutofit/>
          </a:bodyPr>
          <a:lstStyle>
            <a:lvl1pPr algn="l">
              <a:defRPr sz="5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b-NO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894122" y="3671476"/>
            <a:ext cx="10387895" cy="928867"/>
          </a:xfrm>
        </p:spPr>
        <p:txBody>
          <a:bodyPr>
            <a:normAutofit/>
          </a:bodyPr>
          <a:lstStyle>
            <a:lvl1pPr marL="0" indent="0" algn="l">
              <a:buNone/>
              <a:defRPr sz="1600" b="1">
                <a:solidFill>
                  <a:schemeClr val="tx1"/>
                </a:solidFill>
              </a:defRPr>
            </a:lvl1pPr>
            <a:lvl2pPr marL="4071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142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214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285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0356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4428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8499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2571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nb-NO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2652385" cy="1206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905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llomside #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nb-NO"/>
              <a:t>23.08.2019</a:t>
            </a:r>
            <a:endParaRPr lang="nb-NO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nb-NO"/>
              <a:t>DB1100 Databaser 1 – Tomas Sandnes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62F8C147-E5C9-4E5A-BFDA-02BE385E1D0E}" type="slidenum">
              <a:rPr lang="nb-NO" smtClean="0"/>
              <a:pPr/>
              <a:t>‹#›</a:t>
            </a:fld>
            <a:endParaRPr lang="nb-NO"/>
          </a:p>
        </p:txBody>
      </p:sp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894344" y="2437958"/>
            <a:ext cx="10388136" cy="1135043"/>
          </a:xfrm>
        </p:spPr>
        <p:txBody>
          <a:bodyPr anchor="t">
            <a:noAutofit/>
          </a:bodyPr>
          <a:lstStyle>
            <a:lvl1pPr algn="l">
              <a:defRPr sz="5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b-NO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894122" y="3671476"/>
            <a:ext cx="10387895" cy="928867"/>
          </a:xfrm>
        </p:spPr>
        <p:txBody>
          <a:bodyPr>
            <a:normAutofit/>
          </a:bodyPr>
          <a:lstStyle>
            <a:lvl1pPr marL="0" indent="0" algn="l">
              <a:buNone/>
              <a:defRPr sz="1600" b="1">
                <a:solidFill>
                  <a:schemeClr val="tx1"/>
                </a:solidFill>
              </a:defRPr>
            </a:lvl1pPr>
            <a:lvl2pPr marL="4071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142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214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285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0356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4428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8499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2571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9345431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1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3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5.xml"/><Relationship Id="rId2" Type="http://schemas.openxmlformats.org/officeDocument/2006/relationships/slideLayout" Target="../slideLayouts/slideLayout34.xml"/><Relationship Id="rId1" Type="http://schemas.openxmlformats.org/officeDocument/2006/relationships/slideLayout" Target="../slideLayouts/slideLayout33.xml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36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9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4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03135" y="274639"/>
            <a:ext cx="10758187" cy="1143000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en-US" dirty="0"/>
              <a:t>Click to edit Master title style</a:t>
            </a:r>
            <a:endParaRPr lang="nb-NO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03135" y="1871426"/>
            <a:ext cx="10758187" cy="463849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nb-NO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02783" y="6603974"/>
            <a:ext cx="814815" cy="182537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700">
                <a:solidFill>
                  <a:schemeClr val="tx1"/>
                </a:solidFill>
              </a:defRPr>
            </a:lvl1pPr>
          </a:lstStyle>
          <a:p>
            <a:r>
              <a:rPr lang="nb-NO"/>
              <a:t>23.08.2019</a:t>
            </a:r>
            <a:endParaRPr lang="nb-NO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89134" y="6603974"/>
            <a:ext cx="9013737" cy="182537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ctr">
              <a:defRPr sz="700">
                <a:solidFill>
                  <a:schemeClr val="tx1"/>
                </a:solidFill>
              </a:defRPr>
            </a:lvl1pPr>
          </a:lstStyle>
          <a:p>
            <a:r>
              <a:rPr lang="nb-NO"/>
              <a:t>DB1100 Databaser 1 – Tomas Sandnes</a:t>
            </a:r>
            <a:endParaRPr lang="nb-NO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10175" y="6603974"/>
            <a:ext cx="755519" cy="182537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700">
                <a:solidFill>
                  <a:schemeClr val="tx1"/>
                </a:solidFill>
              </a:defRPr>
            </a:lvl1pPr>
          </a:lstStyle>
          <a:p>
            <a:fld id="{62F8C147-E5C9-4E5A-BFDA-02BE385E1D0E}" type="slidenum">
              <a:rPr lang="nb-NO" smtClean="0"/>
              <a:pPr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1598040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50" r:id="rId21"/>
    <p:sldLayoutId id="2147483651" r:id="rId22"/>
    <p:sldLayoutId id="2147483652" r:id="rId23"/>
    <p:sldLayoutId id="2147483653" r:id="rId24"/>
    <p:sldLayoutId id="2147483654" r:id="rId25"/>
    <p:sldLayoutId id="2147483655" r:id="rId26"/>
    <p:sldLayoutId id="2147483679" r:id="rId27"/>
    <p:sldLayoutId id="2147483680" r:id="rId28"/>
  </p:sldLayoutIdLst>
  <p:hf hdr="0"/>
  <p:txStyles>
    <p:titleStyle>
      <a:lvl1pPr algn="l" defTabSz="814279" rtl="0" eaLnBrk="1" latinLnBrk="0" hangingPunct="1">
        <a:spcBef>
          <a:spcPct val="0"/>
        </a:spcBef>
        <a:buNone/>
        <a:defRPr sz="27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4526" indent="-214526" algn="l" defTabSz="814279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61600" indent="-254461" algn="l" defTabSz="814279" rtl="0" eaLnBrk="1" latinLnBrk="0" hangingPunct="1">
        <a:spcBef>
          <a:spcPct val="20000"/>
        </a:spcBef>
        <a:buFont typeface="Arial" panose="020B060402020202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017848" indent="-203569" algn="l" defTabSz="814279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424987" indent="-203569" algn="l" defTabSz="814279" rtl="0" eaLnBrk="1" latinLnBrk="0" hangingPunct="1">
        <a:spcBef>
          <a:spcPct val="20000"/>
        </a:spcBef>
        <a:buFont typeface="Arial" panose="020B0604020202020204" pitchFamily="34" charset="0"/>
        <a:buChar char="–"/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832126" indent="-203569" algn="l" defTabSz="814279" rtl="0" eaLnBrk="1" latinLnBrk="0" hangingPunct="1">
        <a:spcBef>
          <a:spcPct val="20000"/>
        </a:spcBef>
        <a:buFont typeface="Arial" panose="020B0604020202020204" pitchFamily="34" charset="0"/>
        <a:buChar char="»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239265" indent="-203569" algn="l" defTabSz="814279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46404" indent="-203569" algn="l" defTabSz="814279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053544" indent="-203569" algn="l" defTabSz="814279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460683" indent="-203569" algn="l" defTabSz="814279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81427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07139" algn="l" defTabSz="81427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14279" algn="l" defTabSz="81427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21417" algn="l" defTabSz="81427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628556" algn="l" defTabSz="81427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35696" algn="l" defTabSz="81427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442835" algn="l" defTabSz="81427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849974" algn="l" defTabSz="81427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257114" algn="l" defTabSz="81427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03135" y="274639"/>
            <a:ext cx="10758187" cy="1143000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en-US" dirty="0"/>
              <a:t>Click to edit Master title style</a:t>
            </a:r>
            <a:endParaRPr lang="nb-NO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03135" y="1871426"/>
            <a:ext cx="10758187" cy="463849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nb-NO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02783" y="6603974"/>
            <a:ext cx="814815" cy="182537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700">
                <a:solidFill>
                  <a:schemeClr val="tx1"/>
                </a:solidFill>
              </a:defRPr>
            </a:lvl1pPr>
          </a:lstStyle>
          <a:p>
            <a:r>
              <a:rPr lang="nb-NO"/>
              <a:t>23.08.2019</a:t>
            </a:r>
            <a:endParaRPr lang="nb-NO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89134" y="6603974"/>
            <a:ext cx="9013737" cy="182537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ctr">
              <a:defRPr sz="700">
                <a:solidFill>
                  <a:schemeClr val="tx1"/>
                </a:solidFill>
              </a:defRPr>
            </a:lvl1pPr>
          </a:lstStyle>
          <a:p>
            <a:r>
              <a:rPr lang="nb-NO"/>
              <a:t>DB1100 Databaser 1 – Tomas Sandnes</a:t>
            </a:r>
            <a:endParaRPr lang="nb-NO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10175" y="6603974"/>
            <a:ext cx="755519" cy="182537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700">
                <a:solidFill>
                  <a:schemeClr val="tx1"/>
                </a:solidFill>
              </a:defRPr>
            </a:lvl1pPr>
          </a:lstStyle>
          <a:p>
            <a:fld id="{62F8C147-E5C9-4E5A-BFDA-02BE385E1D0E}" type="slidenum">
              <a:rPr lang="nb-NO" smtClean="0"/>
              <a:pPr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8155577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</p:sldLayoutIdLst>
  <p:hf hdr="0"/>
  <p:txStyles>
    <p:titleStyle>
      <a:lvl1pPr algn="l" defTabSz="814279" rtl="0" eaLnBrk="1" latinLnBrk="0" hangingPunct="1">
        <a:spcBef>
          <a:spcPct val="0"/>
        </a:spcBef>
        <a:buNone/>
        <a:defRPr sz="27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4526" indent="-214526" algn="l" defTabSz="814279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61600" indent="-254461" algn="l" defTabSz="814279" rtl="0" eaLnBrk="1" latinLnBrk="0" hangingPunct="1">
        <a:spcBef>
          <a:spcPct val="20000"/>
        </a:spcBef>
        <a:buFont typeface="Arial" panose="020B060402020202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017848" indent="-203569" algn="l" defTabSz="814279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424987" indent="-203569" algn="l" defTabSz="814279" rtl="0" eaLnBrk="1" latinLnBrk="0" hangingPunct="1">
        <a:spcBef>
          <a:spcPct val="20000"/>
        </a:spcBef>
        <a:buFont typeface="Arial" panose="020B0604020202020204" pitchFamily="34" charset="0"/>
        <a:buChar char="–"/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832126" indent="-203569" algn="l" defTabSz="814279" rtl="0" eaLnBrk="1" latinLnBrk="0" hangingPunct="1">
        <a:spcBef>
          <a:spcPct val="20000"/>
        </a:spcBef>
        <a:buFont typeface="Arial" panose="020B0604020202020204" pitchFamily="34" charset="0"/>
        <a:buChar char="»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239265" indent="-203569" algn="l" defTabSz="814279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46404" indent="-203569" algn="l" defTabSz="814279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053544" indent="-203569" algn="l" defTabSz="814279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460683" indent="-203569" algn="l" defTabSz="814279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81427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07139" algn="l" defTabSz="81427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14279" algn="l" defTabSz="81427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21417" algn="l" defTabSz="81427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628556" algn="l" defTabSz="81427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35696" algn="l" defTabSz="81427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442835" algn="l" defTabSz="81427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849974" algn="l" defTabSz="81427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257114" algn="l" defTabSz="81427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03135" y="274639"/>
            <a:ext cx="10758187" cy="1143000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en-US" dirty="0"/>
              <a:t>Click to edit Master title style</a:t>
            </a:r>
            <a:endParaRPr lang="nb-NO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03135" y="1871426"/>
            <a:ext cx="10758187" cy="463849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nb-NO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02783" y="6603974"/>
            <a:ext cx="814815" cy="182537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700">
                <a:solidFill>
                  <a:schemeClr val="tx1"/>
                </a:solidFill>
              </a:defRPr>
            </a:lvl1pPr>
          </a:lstStyle>
          <a:p>
            <a:r>
              <a:rPr lang="nb-NO"/>
              <a:t>23.08.2019</a:t>
            </a:r>
            <a:endParaRPr lang="nb-NO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89134" y="6603974"/>
            <a:ext cx="9013737" cy="182537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ctr">
              <a:defRPr sz="700">
                <a:solidFill>
                  <a:schemeClr val="tx1"/>
                </a:solidFill>
              </a:defRPr>
            </a:lvl1pPr>
          </a:lstStyle>
          <a:p>
            <a:r>
              <a:rPr lang="nb-NO"/>
              <a:t>DB1100 Databaser 1 – Tomas Sandnes</a:t>
            </a:r>
            <a:endParaRPr lang="nb-NO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10175" y="6603974"/>
            <a:ext cx="755519" cy="182537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700">
                <a:solidFill>
                  <a:schemeClr val="tx1"/>
                </a:solidFill>
              </a:defRPr>
            </a:lvl1pPr>
          </a:lstStyle>
          <a:p>
            <a:fld id="{62F8C147-E5C9-4E5A-BFDA-02BE385E1D0E}" type="slidenum">
              <a:rPr lang="nb-NO" smtClean="0"/>
              <a:pPr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7606389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</p:sldLayoutIdLst>
  <p:hf hdr="0"/>
  <p:txStyles>
    <p:titleStyle>
      <a:lvl1pPr algn="l" defTabSz="814279" rtl="0" eaLnBrk="1" latinLnBrk="0" hangingPunct="1">
        <a:spcBef>
          <a:spcPct val="0"/>
        </a:spcBef>
        <a:buNone/>
        <a:defRPr sz="27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4526" indent="-214526" algn="l" defTabSz="814279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61600" indent="-254461" algn="l" defTabSz="814279" rtl="0" eaLnBrk="1" latinLnBrk="0" hangingPunct="1">
        <a:spcBef>
          <a:spcPct val="20000"/>
        </a:spcBef>
        <a:buFont typeface="Arial" panose="020B060402020202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017848" indent="-203569" algn="l" defTabSz="814279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424987" indent="-203569" algn="l" defTabSz="814279" rtl="0" eaLnBrk="1" latinLnBrk="0" hangingPunct="1">
        <a:spcBef>
          <a:spcPct val="20000"/>
        </a:spcBef>
        <a:buFont typeface="Arial" panose="020B0604020202020204" pitchFamily="34" charset="0"/>
        <a:buChar char="–"/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832126" indent="-203569" algn="l" defTabSz="814279" rtl="0" eaLnBrk="1" latinLnBrk="0" hangingPunct="1">
        <a:spcBef>
          <a:spcPct val="20000"/>
        </a:spcBef>
        <a:buFont typeface="Arial" panose="020B0604020202020204" pitchFamily="34" charset="0"/>
        <a:buChar char="»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239265" indent="-203569" algn="l" defTabSz="814279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46404" indent="-203569" algn="l" defTabSz="814279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053544" indent="-203569" algn="l" defTabSz="814279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460683" indent="-203569" algn="l" defTabSz="814279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81427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07139" algn="l" defTabSz="81427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14279" algn="l" defTabSz="81427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21417" algn="l" defTabSz="81427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628556" algn="l" defTabSz="81427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35696" algn="l" defTabSz="81427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442835" algn="l" defTabSz="81427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849974" algn="l" defTabSz="81427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257114" algn="l" defTabSz="81427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03135" y="274639"/>
            <a:ext cx="10758187" cy="1143000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en-US" dirty="0"/>
              <a:t>Click to edit Master title style</a:t>
            </a:r>
            <a:endParaRPr lang="nb-NO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03135" y="1871426"/>
            <a:ext cx="10758187" cy="463849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nb-NO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02783" y="6603974"/>
            <a:ext cx="814815" cy="182537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700">
                <a:solidFill>
                  <a:schemeClr val="tx1"/>
                </a:solidFill>
              </a:defRPr>
            </a:lvl1pPr>
          </a:lstStyle>
          <a:p>
            <a:r>
              <a:rPr lang="nb-NO"/>
              <a:t>23.08.2019</a:t>
            </a:r>
            <a:endParaRPr lang="nb-NO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89134" y="6603974"/>
            <a:ext cx="9013737" cy="182537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ctr">
              <a:defRPr sz="700">
                <a:solidFill>
                  <a:schemeClr val="tx1"/>
                </a:solidFill>
              </a:defRPr>
            </a:lvl1pPr>
          </a:lstStyle>
          <a:p>
            <a:r>
              <a:rPr lang="nb-NO"/>
              <a:t>DB1100 Databaser 1 – Tomas Sandnes</a:t>
            </a:r>
            <a:endParaRPr lang="nb-NO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10175" y="6603974"/>
            <a:ext cx="755519" cy="182537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700">
                <a:solidFill>
                  <a:schemeClr val="tx1"/>
                </a:solidFill>
              </a:defRPr>
            </a:lvl1pPr>
          </a:lstStyle>
          <a:p>
            <a:fld id="{62F8C147-E5C9-4E5A-BFDA-02BE385E1D0E}" type="slidenum">
              <a:rPr lang="nb-NO" smtClean="0"/>
              <a:pPr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8108023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2" r:id="rId3"/>
    <p:sldLayoutId id="2147483723" r:id="rId4"/>
  </p:sldLayoutIdLst>
  <p:hf hdr="0"/>
  <p:txStyles>
    <p:titleStyle>
      <a:lvl1pPr algn="l" defTabSz="814279" rtl="0" eaLnBrk="1" latinLnBrk="0" hangingPunct="1">
        <a:spcBef>
          <a:spcPct val="0"/>
        </a:spcBef>
        <a:buNone/>
        <a:defRPr sz="27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4526" indent="-214526" algn="l" defTabSz="814279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61600" indent="-254461" algn="l" defTabSz="814279" rtl="0" eaLnBrk="1" latinLnBrk="0" hangingPunct="1">
        <a:spcBef>
          <a:spcPct val="20000"/>
        </a:spcBef>
        <a:buFont typeface="Arial" panose="020B060402020202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017848" indent="-203569" algn="l" defTabSz="814279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424987" indent="-203569" algn="l" defTabSz="814279" rtl="0" eaLnBrk="1" latinLnBrk="0" hangingPunct="1">
        <a:spcBef>
          <a:spcPct val="20000"/>
        </a:spcBef>
        <a:buFont typeface="Arial" panose="020B0604020202020204" pitchFamily="34" charset="0"/>
        <a:buChar char="–"/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832126" indent="-203569" algn="l" defTabSz="814279" rtl="0" eaLnBrk="1" latinLnBrk="0" hangingPunct="1">
        <a:spcBef>
          <a:spcPct val="20000"/>
        </a:spcBef>
        <a:buFont typeface="Arial" panose="020B0604020202020204" pitchFamily="34" charset="0"/>
        <a:buChar char="»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239265" indent="-203569" algn="l" defTabSz="814279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46404" indent="-203569" algn="l" defTabSz="814279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053544" indent="-203569" algn="l" defTabSz="814279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460683" indent="-203569" algn="l" defTabSz="814279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81427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07139" algn="l" defTabSz="81427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14279" algn="l" defTabSz="81427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21417" algn="l" defTabSz="81427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628556" algn="l" defTabSz="81427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35696" algn="l" defTabSz="81427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442835" algn="l" defTabSz="81427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849974" algn="l" defTabSz="81427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257114" algn="l" defTabSz="81427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mailto:yuan.lin@kristiania.no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1.xml"/><Relationship Id="rId6" Type="http://schemas.openxmlformats.org/officeDocument/2006/relationships/comments" Target="../comments/comment1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2061729" y="2908492"/>
            <a:ext cx="8068545" cy="1672636"/>
          </a:xfrm>
        </p:spPr>
        <p:txBody>
          <a:bodyPr>
            <a:normAutofit/>
          </a:bodyPr>
          <a:lstStyle/>
          <a:p>
            <a:br>
              <a:rPr lang="nb-NO" dirty="0"/>
            </a:br>
            <a:r>
              <a:rPr lang="nb-NO" dirty="0" err="1"/>
              <a:t>Session</a:t>
            </a:r>
            <a:r>
              <a:rPr lang="nb-NO" dirty="0"/>
              <a:t> 8 (</a:t>
            </a:r>
            <a:r>
              <a:rPr lang="nb-NO" dirty="0" err="1"/>
              <a:t>of</a:t>
            </a:r>
            <a:r>
              <a:rPr lang="nb-NO" dirty="0"/>
              <a:t> 24)</a:t>
            </a:r>
          </a:p>
        </p:txBody>
      </p:sp>
      <p:sp>
        <p:nvSpPr>
          <p:cNvPr id="2051" name="Text Placeholder 4"/>
          <p:cNvSpPr>
            <a:spLocks noGrp="1"/>
          </p:cNvSpPr>
          <p:nvPr>
            <p:ph type="subTitle" idx="1"/>
          </p:nvPr>
        </p:nvSpPr>
        <p:spPr>
          <a:xfrm>
            <a:off x="2061729" y="5020414"/>
            <a:ext cx="8068545" cy="928867"/>
          </a:xfrm>
        </p:spPr>
        <p:txBody>
          <a:bodyPr>
            <a:normAutofit/>
          </a:bodyPr>
          <a:lstStyle/>
          <a:p>
            <a:r>
              <a:rPr lang="nb-NO" dirty="0"/>
              <a:t>PGR112 Objektorientert programmering</a:t>
            </a:r>
          </a:p>
          <a:p>
            <a:r>
              <a:rPr lang="nb-NO" dirty="0"/>
              <a:t>Yuan Lin / </a:t>
            </a:r>
            <a:r>
              <a:rPr lang="nb-NO" dirty="0">
                <a:hlinkClick r:id="rId2"/>
              </a:rPr>
              <a:t>yuan.lin@kristiania.no</a:t>
            </a:r>
            <a:endParaRPr lang="nb-NO" dirty="0"/>
          </a:p>
          <a:p>
            <a:endParaRPr lang="nb-NO" dirty="0"/>
          </a:p>
          <a:p>
            <a:endParaRPr lang="nb-NO" dirty="0"/>
          </a:p>
        </p:txBody>
      </p:sp>
      <p:pic>
        <p:nvPicPr>
          <p:cNvPr id="1028" name="Picture 4" descr="Consolidated JDK 15 Release Notes">
            <a:extLst>
              <a:ext uri="{FF2B5EF4-FFF2-40B4-BE49-F238E27FC236}">
                <a16:creationId xmlns:a16="http://schemas.microsoft.com/office/drawing/2014/main" id="{D6B82D10-6E9C-47A5-984A-277C85A304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0694" y="404664"/>
            <a:ext cx="3257474" cy="3257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8337849"/>
      </p:ext>
    </p:extLst>
  </p:cSld>
  <p:clrMapOvr>
    <a:masterClrMapping/>
  </p:clrMapOvr>
  <p:transition spd="slow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4"/>
          <p:cNvSpPr>
            <a:spLocks noGrp="1"/>
          </p:cNvSpPr>
          <p:nvPr>
            <p:ph type="title"/>
          </p:nvPr>
        </p:nvSpPr>
        <p:spPr>
          <a:xfrm>
            <a:off x="703135" y="274639"/>
            <a:ext cx="10758187" cy="843356"/>
          </a:xfrm>
        </p:spPr>
        <p:txBody>
          <a:bodyPr/>
          <a:lstStyle/>
          <a:p>
            <a:r>
              <a:rPr lang="nb-NO" altLang="nb-NO" dirty="0" err="1"/>
              <a:t>Abstract</a:t>
            </a:r>
            <a:r>
              <a:rPr lang="nb-NO" altLang="nb-NO" dirty="0"/>
              <a:t>	</a:t>
            </a:r>
            <a:endParaRPr lang="en-US" altLang="nb-NO" dirty="0"/>
          </a:p>
        </p:txBody>
      </p:sp>
      <p:sp>
        <p:nvSpPr>
          <p:cNvPr id="5124" name="Date Placeholder 4"/>
          <p:cNvSpPr>
            <a:spLocks noGrp="1"/>
          </p:cNvSpPr>
          <p:nvPr>
            <p:ph type="dt" sz="quarter" idx="4294967295"/>
          </p:nvPr>
        </p:nvSpPr>
        <p:spPr bwMode="auto">
          <a:xfrm>
            <a:off x="1524000" y="6604001"/>
            <a:ext cx="611188" cy="182563"/>
          </a:xfrm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  <a:cs typeface="Helvetica LT Std" panose="020B0504020202020204" pitchFamily="34" charset="0"/>
              </a:defRPr>
            </a:lvl1pPr>
            <a:lvl2pPr marL="557190" indent="-214304">
              <a:spcBef>
                <a:spcPct val="20000"/>
              </a:spcBef>
              <a:buFont typeface="Arial" panose="020B0604020202020204" pitchFamily="34" charset="0"/>
              <a:buChar char="–"/>
              <a:defRPr sz="21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2pPr>
            <a:lvl3pPr marL="857216" indent="-171443">
              <a:spcBef>
                <a:spcPct val="200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3pPr>
            <a:lvl4pPr marL="1200102" indent="-171443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4pPr>
            <a:lvl5pPr marL="1542988" indent="-171443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5pPr>
            <a:lvl6pPr marL="1885874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6pPr>
            <a:lvl7pPr marL="2228761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7pPr>
            <a:lvl8pPr marL="2571647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8pPr>
            <a:lvl9pPr marL="2914533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r>
              <a:rPr lang="nb-NO" altLang="nb-NO" sz="675">
                <a:solidFill>
                  <a:schemeClr val="bg1"/>
                </a:solidFill>
                <a:latin typeface="Helvetica LT Std Light" panose="020B0403020202020204" pitchFamily="34" charset="0"/>
              </a:rPr>
              <a:t>23.08.2019</a:t>
            </a:r>
          </a:p>
        </p:txBody>
      </p:sp>
      <p:sp>
        <p:nvSpPr>
          <p:cNvPr id="5125" name="Footer Placeholder 6"/>
          <p:cNvSpPr>
            <a:spLocks noGrp="1"/>
          </p:cNvSpPr>
          <p:nvPr>
            <p:ph type="ftr" sz="quarter" idx="4294967295"/>
          </p:nvPr>
        </p:nvSpPr>
        <p:spPr bwMode="auto">
          <a:xfrm>
            <a:off x="1524001" y="6604001"/>
            <a:ext cx="6759575" cy="182563"/>
          </a:xfrm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  <a:cs typeface="Helvetica LT Std" panose="020B0504020202020204" pitchFamily="34" charset="0"/>
              </a:defRPr>
            </a:lvl1pPr>
            <a:lvl2pPr marL="557190" indent="-214304">
              <a:spcBef>
                <a:spcPct val="20000"/>
              </a:spcBef>
              <a:buFont typeface="Arial" panose="020B0604020202020204" pitchFamily="34" charset="0"/>
              <a:buChar char="–"/>
              <a:defRPr sz="21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2pPr>
            <a:lvl3pPr marL="857216" indent="-171443">
              <a:spcBef>
                <a:spcPct val="200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3pPr>
            <a:lvl4pPr marL="1200102" indent="-171443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4pPr>
            <a:lvl5pPr marL="1542988" indent="-171443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5pPr>
            <a:lvl6pPr marL="1885874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6pPr>
            <a:lvl7pPr marL="2228761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7pPr>
            <a:lvl8pPr marL="2571647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8pPr>
            <a:lvl9pPr marL="2914533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r>
              <a:rPr lang="en-US" altLang="nb-NO" sz="675">
                <a:solidFill>
                  <a:srgbClr val="FFFFFF"/>
                </a:solidFill>
                <a:latin typeface="Helvetica LT Std Light" panose="020B0403020202020204" pitchFamily="34" charset="0"/>
              </a:rPr>
              <a:t>DB1100 Databaser 1 – Tomas Sandnes</a:t>
            </a:r>
            <a:endParaRPr lang="nb-NO" altLang="nb-NO" sz="675">
              <a:solidFill>
                <a:srgbClr val="FFFFFF"/>
              </a:solidFill>
              <a:latin typeface="Helvetica LT Std Light" panose="020B0403020202020204" pitchFamily="34" charset="0"/>
            </a:endParaRPr>
          </a:p>
        </p:txBody>
      </p: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53AE8282-EA10-4488-8079-EA523D1E8E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48118" y="6597352"/>
            <a:ext cx="575153" cy="149404"/>
          </a:xfrm>
        </p:spPr>
        <p:txBody>
          <a:bodyPr/>
          <a:lstStyle/>
          <a:p>
            <a:fld id="{17BF2BD9-323F-497A-A557-11A7E57D23F8}" type="slidenum">
              <a:rPr lang="nb-NO" smtClean="0"/>
              <a:pPr/>
              <a:t>10</a:t>
            </a:fld>
            <a:endParaRPr lang="nb-NO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DF6C49-2D3A-4D5E-8979-6A391AA7B3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3135" y="1412776"/>
            <a:ext cx="10758187" cy="5097146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Abstract reserved keyword can be applied to</a:t>
            </a:r>
          </a:p>
          <a:p>
            <a:pPr lvl="1"/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Abstract class</a:t>
            </a:r>
          </a:p>
          <a:p>
            <a:pPr lvl="1"/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Abstract method</a:t>
            </a:r>
          </a:p>
        </p:txBody>
      </p:sp>
    </p:spTree>
    <p:extLst>
      <p:ext uri="{BB962C8B-B14F-4D97-AF65-F5344CB8AC3E}">
        <p14:creationId xmlns:p14="http://schemas.microsoft.com/office/powerpoint/2010/main" val="40180950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4"/>
          <p:cNvSpPr>
            <a:spLocks noGrp="1"/>
          </p:cNvSpPr>
          <p:nvPr>
            <p:ph type="title"/>
          </p:nvPr>
        </p:nvSpPr>
        <p:spPr>
          <a:xfrm>
            <a:off x="335360" y="260648"/>
            <a:ext cx="10758187" cy="843356"/>
          </a:xfrm>
        </p:spPr>
        <p:txBody>
          <a:bodyPr/>
          <a:lstStyle/>
          <a:p>
            <a:r>
              <a:rPr lang="nb-NO" altLang="nb-NO" dirty="0" err="1"/>
              <a:t>Some</a:t>
            </a:r>
            <a:r>
              <a:rPr lang="nb-NO" altLang="nb-NO" dirty="0"/>
              <a:t> </a:t>
            </a:r>
            <a:r>
              <a:rPr lang="nb-NO" altLang="nb-NO" dirty="0" err="1"/>
              <a:t>rules</a:t>
            </a:r>
            <a:r>
              <a:rPr lang="nb-NO" altLang="nb-NO" dirty="0"/>
              <a:t> for </a:t>
            </a:r>
            <a:r>
              <a:rPr lang="nb-NO" altLang="nb-NO" dirty="0" err="1"/>
              <a:t>abstract</a:t>
            </a:r>
            <a:r>
              <a:rPr lang="nb-NO" altLang="nb-NO" dirty="0"/>
              <a:t> </a:t>
            </a:r>
            <a:r>
              <a:rPr lang="nb-NO" altLang="nb-NO" dirty="0" err="1"/>
              <a:t>classes</a:t>
            </a:r>
            <a:r>
              <a:rPr lang="nb-NO" altLang="nb-NO" dirty="0"/>
              <a:t>	</a:t>
            </a:r>
            <a:endParaRPr lang="en-US" altLang="nb-NO" dirty="0"/>
          </a:p>
        </p:txBody>
      </p:sp>
      <p:sp>
        <p:nvSpPr>
          <p:cNvPr id="5124" name="Date Placeholder 4"/>
          <p:cNvSpPr>
            <a:spLocks noGrp="1"/>
          </p:cNvSpPr>
          <p:nvPr>
            <p:ph type="dt" sz="quarter" idx="4294967295"/>
          </p:nvPr>
        </p:nvSpPr>
        <p:spPr bwMode="auto">
          <a:xfrm>
            <a:off x="1524000" y="6604001"/>
            <a:ext cx="611188" cy="182563"/>
          </a:xfrm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  <a:cs typeface="Helvetica LT Std" panose="020B0504020202020204" pitchFamily="34" charset="0"/>
              </a:defRPr>
            </a:lvl1pPr>
            <a:lvl2pPr marL="557190" indent="-214304">
              <a:spcBef>
                <a:spcPct val="20000"/>
              </a:spcBef>
              <a:buFont typeface="Arial" panose="020B0604020202020204" pitchFamily="34" charset="0"/>
              <a:buChar char="–"/>
              <a:defRPr sz="21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2pPr>
            <a:lvl3pPr marL="857216" indent="-171443">
              <a:spcBef>
                <a:spcPct val="200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3pPr>
            <a:lvl4pPr marL="1200102" indent="-171443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4pPr>
            <a:lvl5pPr marL="1542988" indent="-171443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5pPr>
            <a:lvl6pPr marL="1885874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6pPr>
            <a:lvl7pPr marL="2228761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7pPr>
            <a:lvl8pPr marL="2571647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8pPr>
            <a:lvl9pPr marL="2914533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r>
              <a:rPr lang="nb-NO" altLang="nb-NO" sz="675">
                <a:solidFill>
                  <a:schemeClr val="bg1"/>
                </a:solidFill>
                <a:latin typeface="Helvetica LT Std Light" panose="020B0403020202020204" pitchFamily="34" charset="0"/>
              </a:rPr>
              <a:t>23.08.2019</a:t>
            </a:r>
          </a:p>
        </p:txBody>
      </p:sp>
      <p:sp>
        <p:nvSpPr>
          <p:cNvPr id="5125" name="Footer Placeholder 6"/>
          <p:cNvSpPr>
            <a:spLocks noGrp="1"/>
          </p:cNvSpPr>
          <p:nvPr>
            <p:ph type="ftr" sz="quarter" idx="4294967295"/>
          </p:nvPr>
        </p:nvSpPr>
        <p:spPr bwMode="auto">
          <a:xfrm>
            <a:off x="1524001" y="6604001"/>
            <a:ext cx="6759575" cy="182563"/>
          </a:xfrm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  <a:cs typeface="Helvetica LT Std" panose="020B0504020202020204" pitchFamily="34" charset="0"/>
              </a:defRPr>
            </a:lvl1pPr>
            <a:lvl2pPr marL="557190" indent="-214304">
              <a:spcBef>
                <a:spcPct val="20000"/>
              </a:spcBef>
              <a:buFont typeface="Arial" panose="020B0604020202020204" pitchFamily="34" charset="0"/>
              <a:buChar char="–"/>
              <a:defRPr sz="21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2pPr>
            <a:lvl3pPr marL="857216" indent="-171443">
              <a:spcBef>
                <a:spcPct val="200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3pPr>
            <a:lvl4pPr marL="1200102" indent="-171443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4pPr>
            <a:lvl5pPr marL="1542988" indent="-171443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5pPr>
            <a:lvl6pPr marL="1885874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6pPr>
            <a:lvl7pPr marL="2228761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7pPr>
            <a:lvl8pPr marL="2571647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8pPr>
            <a:lvl9pPr marL="2914533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r>
              <a:rPr lang="en-US" altLang="nb-NO" sz="675">
                <a:solidFill>
                  <a:srgbClr val="FFFFFF"/>
                </a:solidFill>
                <a:latin typeface="Helvetica LT Std Light" panose="020B0403020202020204" pitchFamily="34" charset="0"/>
              </a:rPr>
              <a:t>DB1100 Databaser 1 – Tomas Sandnes</a:t>
            </a:r>
            <a:endParaRPr lang="nb-NO" altLang="nb-NO" sz="675">
              <a:solidFill>
                <a:srgbClr val="FFFFFF"/>
              </a:solidFill>
              <a:latin typeface="Helvetica LT Std Light" panose="020B0403020202020204" pitchFamily="34" charset="0"/>
            </a:endParaRPr>
          </a:p>
        </p:txBody>
      </p: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53AE8282-EA10-4488-8079-EA523D1E8E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48118" y="6597352"/>
            <a:ext cx="575153" cy="149404"/>
          </a:xfrm>
        </p:spPr>
        <p:txBody>
          <a:bodyPr/>
          <a:lstStyle/>
          <a:p>
            <a:fld id="{17BF2BD9-323F-497A-A557-11A7E57D23F8}" type="slidenum">
              <a:rPr lang="nb-NO" smtClean="0"/>
              <a:pPr/>
              <a:t>11</a:t>
            </a:fld>
            <a:endParaRPr lang="nb-NO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DF6C49-2D3A-4D5E-8979-6A391AA7B3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3136" y="1412776"/>
            <a:ext cx="4816800" cy="5097146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An abstract class must be declared with the abstract keyword</a:t>
            </a:r>
          </a:p>
          <a:p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Abstract class can have abstract and non-abstract method (method with body)</a:t>
            </a:r>
          </a:p>
          <a:p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Abstract class can not be instantiated</a:t>
            </a:r>
          </a:p>
          <a:p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Abstract class can have constructors and static methods</a:t>
            </a:r>
          </a:p>
          <a:p>
            <a:pPr lvl="1"/>
            <a:r>
              <a:rPr lang="en-US" sz="1800" dirty="0">
                <a:latin typeface="Segoe UI" panose="020B0502040204020203" pitchFamily="34" charset="0"/>
                <a:cs typeface="Segoe UI" panose="020B0502040204020203" pitchFamily="34" charset="0"/>
              </a:rPr>
              <a:t>Why static method is allowed? Because static method can be called directly without an instance.</a:t>
            </a:r>
          </a:p>
          <a:p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Abstract class can have final methods which forces subclasses not to change the body of the method.</a:t>
            </a:r>
          </a:p>
        </p:txBody>
      </p:sp>
      <p:pic>
        <p:nvPicPr>
          <p:cNvPr id="6" name="Bilde 5">
            <a:extLst>
              <a:ext uri="{FF2B5EF4-FFF2-40B4-BE49-F238E27FC236}">
                <a16:creationId xmlns:a16="http://schemas.microsoft.com/office/drawing/2014/main" id="{174E6C61-5104-44A4-B5A7-F3248989AF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3176" y="0"/>
            <a:ext cx="66911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9889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4"/>
          <p:cNvSpPr>
            <a:spLocks noGrp="1"/>
          </p:cNvSpPr>
          <p:nvPr>
            <p:ph type="title"/>
          </p:nvPr>
        </p:nvSpPr>
        <p:spPr>
          <a:xfrm>
            <a:off x="703135" y="274639"/>
            <a:ext cx="10758187" cy="843356"/>
          </a:xfrm>
        </p:spPr>
        <p:txBody>
          <a:bodyPr/>
          <a:lstStyle/>
          <a:p>
            <a:r>
              <a:rPr lang="nb-NO" altLang="nb-NO" dirty="0" err="1"/>
              <a:t>Some</a:t>
            </a:r>
            <a:r>
              <a:rPr lang="nb-NO" altLang="nb-NO" dirty="0"/>
              <a:t> </a:t>
            </a:r>
            <a:r>
              <a:rPr lang="nb-NO" altLang="nb-NO" dirty="0" err="1"/>
              <a:t>rules</a:t>
            </a:r>
            <a:r>
              <a:rPr lang="nb-NO" altLang="nb-NO" dirty="0"/>
              <a:t> for </a:t>
            </a:r>
            <a:r>
              <a:rPr lang="nb-NO" altLang="nb-NO" dirty="0" err="1"/>
              <a:t>abstract</a:t>
            </a:r>
            <a:r>
              <a:rPr lang="nb-NO" altLang="nb-NO" dirty="0"/>
              <a:t> </a:t>
            </a:r>
            <a:r>
              <a:rPr lang="nb-NO" altLang="nb-NO" dirty="0" err="1"/>
              <a:t>classes</a:t>
            </a:r>
            <a:r>
              <a:rPr lang="nb-NO" altLang="nb-NO" dirty="0"/>
              <a:t>	</a:t>
            </a:r>
            <a:endParaRPr lang="en-US" altLang="nb-NO" dirty="0"/>
          </a:p>
        </p:txBody>
      </p:sp>
      <p:sp>
        <p:nvSpPr>
          <p:cNvPr id="5124" name="Date Placeholder 4"/>
          <p:cNvSpPr>
            <a:spLocks noGrp="1"/>
          </p:cNvSpPr>
          <p:nvPr>
            <p:ph type="dt" sz="quarter" idx="4294967295"/>
          </p:nvPr>
        </p:nvSpPr>
        <p:spPr bwMode="auto">
          <a:xfrm>
            <a:off x="1524000" y="6604001"/>
            <a:ext cx="611188" cy="182563"/>
          </a:xfrm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  <a:cs typeface="Helvetica LT Std" panose="020B0504020202020204" pitchFamily="34" charset="0"/>
              </a:defRPr>
            </a:lvl1pPr>
            <a:lvl2pPr marL="557190" indent="-214304">
              <a:spcBef>
                <a:spcPct val="20000"/>
              </a:spcBef>
              <a:buFont typeface="Arial" panose="020B0604020202020204" pitchFamily="34" charset="0"/>
              <a:buChar char="–"/>
              <a:defRPr sz="21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2pPr>
            <a:lvl3pPr marL="857216" indent="-171443">
              <a:spcBef>
                <a:spcPct val="200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3pPr>
            <a:lvl4pPr marL="1200102" indent="-171443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4pPr>
            <a:lvl5pPr marL="1542988" indent="-171443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5pPr>
            <a:lvl6pPr marL="1885874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6pPr>
            <a:lvl7pPr marL="2228761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7pPr>
            <a:lvl8pPr marL="2571647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8pPr>
            <a:lvl9pPr marL="2914533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r>
              <a:rPr lang="nb-NO" altLang="nb-NO" sz="675">
                <a:solidFill>
                  <a:schemeClr val="bg1"/>
                </a:solidFill>
                <a:latin typeface="Helvetica LT Std Light" panose="020B0403020202020204" pitchFamily="34" charset="0"/>
              </a:rPr>
              <a:t>23.08.2019</a:t>
            </a:r>
          </a:p>
        </p:txBody>
      </p:sp>
      <p:sp>
        <p:nvSpPr>
          <p:cNvPr id="5125" name="Footer Placeholder 6"/>
          <p:cNvSpPr>
            <a:spLocks noGrp="1"/>
          </p:cNvSpPr>
          <p:nvPr>
            <p:ph type="ftr" sz="quarter" idx="4294967295"/>
          </p:nvPr>
        </p:nvSpPr>
        <p:spPr bwMode="auto">
          <a:xfrm>
            <a:off x="1524001" y="6604001"/>
            <a:ext cx="6759575" cy="182563"/>
          </a:xfrm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  <a:cs typeface="Helvetica LT Std" panose="020B0504020202020204" pitchFamily="34" charset="0"/>
              </a:defRPr>
            </a:lvl1pPr>
            <a:lvl2pPr marL="557190" indent="-214304">
              <a:spcBef>
                <a:spcPct val="20000"/>
              </a:spcBef>
              <a:buFont typeface="Arial" panose="020B0604020202020204" pitchFamily="34" charset="0"/>
              <a:buChar char="–"/>
              <a:defRPr sz="21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2pPr>
            <a:lvl3pPr marL="857216" indent="-171443">
              <a:spcBef>
                <a:spcPct val="200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3pPr>
            <a:lvl4pPr marL="1200102" indent="-171443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4pPr>
            <a:lvl5pPr marL="1542988" indent="-171443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5pPr>
            <a:lvl6pPr marL="1885874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6pPr>
            <a:lvl7pPr marL="2228761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7pPr>
            <a:lvl8pPr marL="2571647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8pPr>
            <a:lvl9pPr marL="2914533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r>
              <a:rPr lang="en-US" altLang="nb-NO" sz="675">
                <a:solidFill>
                  <a:srgbClr val="FFFFFF"/>
                </a:solidFill>
                <a:latin typeface="Helvetica LT Std Light" panose="020B0403020202020204" pitchFamily="34" charset="0"/>
              </a:rPr>
              <a:t>DB1100 Databaser 1 – Tomas Sandnes</a:t>
            </a:r>
            <a:endParaRPr lang="nb-NO" altLang="nb-NO" sz="675">
              <a:solidFill>
                <a:srgbClr val="FFFFFF"/>
              </a:solidFill>
              <a:latin typeface="Helvetica LT Std Light" panose="020B0403020202020204" pitchFamily="34" charset="0"/>
            </a:endParaRPr>
          </a:p>
        </p:txBody>
      </p: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53AE8282-EA10-4488-8079-EA523D1E8E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48118" y="6597352"/>
            <a:ext cx="575153" cy="149404"/>
          </a:xfrm>
        </p:spPr>
        <p:txBody>
          <a:bodyPr/>
          <a:lstStyle/>
          <a:p>
            <a:fld id="{17BF2BD9-323F-497A-A557-11A7E57D23F8}" type="slidenum">
              <a:rPr lang="nb-NO" smtClean="0"/>
              <a:pPr/>
              <a:t>12</a:t>
            </a:fld>
            <a:endParaRPr lang="nb-NO" dirty="0"/>
          </a:p>
        </p:txBody>
      </p:sp>
      <p:sp>
        <p:nvSpPr>
          <p:cNvPr id="5" name="Plassholder for innhold 4">
            <a:extLst>
              <a:ext uri="{FF2B5EF4-FFF2-40B4-BE49-F238E27FC236}">
                <a16:creationId xmlns:a16="http://schemas.microsoft.com/office/drawing/2014/main" id="{E167F6AC-DECB-4FD7-B4DE-FCC8EEDA02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3135" y="1412776"/>
            <a:ext cx="4528769" cy="5097146"/>
          </a:xfrm>
        </p:spPr>
        <p:txBody>
          <a:bodyPr/>
          <a:lstStyle/>
          <a:p>
            <a:r>
              <a:rPr lang="nb-NO" dirty="0"/>
              <a:t>Do </a:t>
            </a:r>
            <a:r>
              <a:rPr lang="nb-NO" dirty="0" err="1"/>
              <a:t>you</a:t>
            </a:r>
            <a:r>
              <a:rPr lang="nb-NO" dirty="0"/>
              <a:t> </a:t>
            </a:r>
            <a:r>
              <a:rPr lang="nb-NO" dirty="0" err="1"/>
              <a:t>notice</a:t>
            </a:r>
            <a:r>
              <a:rPr lang="nb-NO" dirty="0"/>
              <a:t> </a:t>
            </a:r>
            <a:r>
              <a:rPr lang="nb-NO" dirty="0" err="1"/>
              <a:t>how</a:t>
            </a:r>
            <a:r>
              <a:rPr lang="nb-NO" dirty="0"/>
              <a:t> Super </a:t>
            </a:r>
            <a:r>
              <a:rPr lang="nb-NO" dirty="0" err="1"/>
              <a:t>keyword</a:t>
            </a:r>
            <a:r>
              <a:rPr lang="nb-NO" dirty="0"/>
              <a:t> is used </a:t>
            </a:r>
            <a:r>
              <a:rPr lang="nb-NO" dirty="0" err="1"/>
              <a:t>here</a:t>
            </a:r>
            <a:r>
              <a:rPr lang="nb-NO" dirty="0"/>
              <a:t>?</a:t>
            </a:r>
          </a:p>
          <a:p>
            <a:r>
              <a:rPr lang="nb-NO" dirty="0"/>
              <a:t>And do </a:t>
            </a:r>
            <a:r>
              <a:rPr lang="nb-NO" dirty="0" err="1"/>
              <a:t>you</a:t>
            </a:r>
            <a:r>
              <a:rPr lang="nb-NO" dirty="0"/>
              <a:t> </a:t>
            </a:r>
            <a:r>
              <a:rPr lang="nb-NO" dirty="0" err="1"/>
              <a:t>notice</a:t>
            </a:r>
            <a:r>
              <a:rPr lang="nb-NO" dirty="0"/>
              <a:t> </a:t>
            </a:r>
            <a:r>
              <a:rPr lang="nb-NO" dirty="0" err="1"/>
              <a:t>how</a:t>
            </a:r>
            <a:r>
              <a:rPr lang="nb-NO" dirty="0"/>
              <a:t> </a:t>
            </a:r>
            <a:r>
              <a:rPr lang="nb-NO" dirty="0" err="1"/>
              <a:t>Static</a:t>
            </a:r>
            <a:r>
              <a:rPr lang="nb-NO" dirty="0"/>
              <a:t> is used </a:t>
            </a:r>
            <a:r>
              <a:rPr lang="nb-NO" dirty="0" err="1"/>
              <a:t>here</a:t>
            </a:r>
            <a:r>
              <a:rPr lang="nb-NO" dirty="0"/>
              <a:t>?</a:t>
            </a:r>
          </a:p>
        </p:txBody>
      </p:sp>
      <p:pic>
        <p:nvPicPr>
          <p:cNvPr id="9" name="Bilde 8">
            <a:extLst>
              <a:ext uri="{FF2B5EF4-FFF2-40B4-BE49-F238E27FC236}">
                <a16:creationId xmlns:a16="http://schemas.microsoft.com/office/drawing/2014/main" id="{C8A9C1BD-16ED-485A-BB4B-BD84C29D8C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1984" y="0"/>
            <a:ext cx="6240016" cy="6887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4858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4"/>
          <p:cNvSpPr>
            <a:spLocks noGrp="1"/>
          </p:cNvSpPr>
          <p:nvPr>
            <p:ph type="title"/>
          </p:nvPr>
        </p:nvSpPr>
        <p:spPr>
          <a:xfrm>
            <a:off x="335360" y="260648"/>
            <a:ext cx="10758187" cy="843356"/>
          </a:xfrm>
        </p:spPr>
        <p:txBody>
          <a:bodyPr/>
          <a:lstStyle/>
          <a:p>
            <a:r>
              <a:rPr lang="nb-NO" altLang="nb-NO" dirty="0" err="1"/>
              <a:t>Abstract</a:t>
            </a:r>
            <a:r>
              <a:rPr lang="nb-NO" altLang="nb-NO" dirty="0"/>
              <a:t> </a:t>
            </a:r>
            <a:r>
              <a:rPr lang="nb-NO" altLang="nb-NO" dirty="0" err="1"/>
              <a:t>methods</a:t>
            </a:r>
            <a:r>
              <a:rPr lang="nb-NO" altLang="nb-NO" dirty="0"/>
              <a:t>	</a:t>
            </a:r>
            <a:endParaRPr lang="en-US" altLang="nb-NO" dirty="0"/>
          </a:p>
        </p:txBody>
      </p:sp>
      <p:sp>
        <p:nvSpPr>
          <p:cNvPr id="5124" name="Date Placeholder 4"/>
          <p:cNvSpPr>
            <a:spLocks noGrp="1"/>
          </p:cNvSpPr>
          <p:nvPr>
            <p:ph type="dt" sz="quarter" idx="4294967295"/>
          </p:nvPr>
        </p:nvSpPr>
        <p:spPr bwMode="auto">
          <a:xfrm>
            <a:off x="1524000" y="6604001"/>
            <a:ext cx="611188" cy="182563"/>
          </a:xfrm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  <a:cs typeface="Helvetica LT Std" panose="020B0504020202020204" pitchFamily="34" charset="0"/>
              </a:defRPr>
            </a:lvl1pPr>
            <a:lvl2pPr marL="557190" indent="-214304">
              <a:spcBef>
                <a:spcPct val="20000"/>
              </a:spcBef>
              <a:buFont typeface="Arial" panose="020B0604020202020204" pitchFamily="34" charset="0"/>
              <a:buChar char="–"/>
              <a:defRPr sz="21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2pPr>
            <a:lvl3pPr marL="857216" indent="-171443">
              <a:spcBef>
                <a:spcPct val="200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3pPr>
            <a:lvl4pPr marL="1200102" indent="-171443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4pPr>
            <a:lvl5pPr marL="1542988" indent="-171443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5pPr>
            <a:lvl6pPr marL="1885874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6pPr>
            <a:lvl7pPr marL="2228761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7pPr>
            <a:lvl8pPr marL="2571647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8pPr>
            <a:lvl9pPr marL="2914533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r>
              <a:rPr lang="nb-NO" altLang="nb-NO" sz="675">
                <a:solidFill>
                  <a:schemeClr val="bg1"/>
                </a:solidFill>
                <a:latin typeface="Helvetica LT Std Light" panose="020B0403020202020204" pitchFamily="34" charset="0"/>
              </a:rPr>
              <a:t>23.08.2019</a:t>
            </a:r>
          </a:p>
        </p:txBody>
      </p:sp>
      <p:sp>
        <p:nvSpPr>
          <p:cNvPr id="5125" name="Footer Placeholder 6"/>
          <p:cNvSpPr>
            <a:spLocks noGrp="1"/>
          </p:cNvSpPr>
          <p:nvPr>
            <p:ph type="ftr" sz="quarter" idx="4294967295"/>
          </p:nvPr>
        </p:nvSpPr>
        <p:spPr bwMode="auto">
          <a:xfrm>
            <a:off x="1524001" y="6604001"/>
            <a:ext cx="6759575" cy="182563"/>
          </a:xfrm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  <a:cs typeface="Helvetica LT Std" panose="020B0504020202020204" pitchFamily="34" charset="0"/>
              </a:defRPr>
            </a:lvl1pPr>
            <a:lvl2pPr marL="557190" indent="-214304">
              <a:spcBef>
                <a:spcPct val="20000"/>
              </a:spcBef>
              <a:buFont typeface="Arial" panose="020B0604020202020204" pitchFamily="34" charset="0"/>
              <a:buChar char="–"/>
              <a:defRPr sz="21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2pPr>
            <a:lvl3pPr marL="857216" indent="-171443">
              <a:spcBef>
                <a:spcPct val="200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3pPr>
            <a:lvl4pPr marL="1200102" indent="-171443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4pPr>
            <a:lvl5pPr marL="1542988" indent="-171443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5pPr>
            <a:lvl6pPr marL="1885874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6pPr>
            <a:lvl7pPr marL="2228761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7pPr>
            <a:lvl8pPr marL="2571647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8pPr>
            <a:lvl9pPr marL="2914533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r>
              <a:rPr lang="en-US" altLang="nb-NO" sz="675">
                <a:solidFill>
                  <a:srgbClr val="FFFFFF"/>
                </a:solidFill>
                <a:latin typeface="Helvetica LT Std Light" panose="020B0403020202020204" pitchFamily="34" charset="0"/>
              </a:rPr>
              <a:t>DB1100 Databaser 1 – Tomas Sandnes</a:t>
            </a:r>
            <a:endParaRPr lang="nb-NO" altLang="nb-NO" sz="675">
              <a:solidFill>
                <a:srgbClr val="FFFFFF"/>
              </a:solidFill>
              <a:latin typeface="Helvetica LT Std Light" panose="020B0403020202020204" pitchFamily="34" charset="0"/>
            </a:endParaRPr>
          </a:p>
        </p:txBody>
      </p: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53AE8282-EA10-4488-8079-EA523D1E8E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48118" y="6597352"/>
            <a:ext cx="575153" cy="149404"/>
          </a:xfrm>
        </p:spPr>
        <p:txBody>
          <a:bodyPr/>
          <a:lstStyle/>
          <a:p>
            <a:fld id="{17BF2BD9-323F-497A-A557-11A7E57D23F8}" type="slidenum">
              <a:rPr lang="nb-NO" smtClean="0"/>
              <a:pPr/>
              <a:t>13</a:t>
            </a:fld>
            <a:endParaRPr lang="nb-NO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DF6C49-2D3A-4D5E-8979-6A391AA7B3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3136" y="1412776"/>
            <a:ext cx="4816800" cy="5097146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Abstract methos is a method declared as abstract and has no implementations</a:t>
            </a:r>
          </a:p>
          <a:p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Abstract methods can only be declared in abstract class.</a:t>
            </a:r>
          </a:p>
          <a:p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The child class thus must ensure that the abstract methods are implemented. But do they HAVE to do it?</a:t>
            </a:r>
          </a:p>
          <a:p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No 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 </a:t>
            </a:r>
          </a:p>
          <a:p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If the child class does not implement it, the class must be abstract. </a:t>
            </a: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Bilde 2">
            <a:extLst>
              <a:ext uri="{FF2B5EF4-FFF2-40B4-BE49-F238E27FC236}">
                <a16:creationId xmlns:a16="http://schemas.microsoft.com/office/drawing/2014/main" id="{937DBA65-4716-42DA-9DE4-DC7B2839EA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6270" y="-4802"/>
            <a:ext cx="55557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9690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4"/>
          <p:cNvSpPr>
            <a:spLocks noGrp="1"/>
          </p:cNvSpPr>
          <p:nvPr>
            <p:ph type="title"/>
          </p:nvPr>
        </p:nvSpPr>
        <p:spPr>
          <a:xfrm>
            <a:off x="335360" y="260648"/>
            <a:ext cx="10758187" cy="843356"/>
          </a:xfrm>
        </p:spPr>
        <p:txBody>
          <a:bodyPr/>
          <a:lstStyle/>
          <a:p>
            <a:r>
              <a:rPr lang="nb-NO" altLang="nb-NO" dirty="0" err="1"/>
              <a:t>Abstract</a:t>
            </a:r>
            <a:r>
              <a:rPr lang="nb-NO" altLang="nb-NO" dirty="0"/>
              <a:t> </a:t>
            </a:r>
            <a:r>
              <a:rPr lang="nb-NO" altLang="nb-NO" dirty="0" err="1"/>
              <a:t>methods</a:t>
            </a:r>
            <a:r>
              <a:rPr lang="nb-NO" altLang="nb-NO" dirty="0"/>
              <a:t>	</a:t>
            </a:r>
            <a:endParaRPr lang="en-US" altLang="nb-NO" dirty="0"/>
          </a:p>
        </p:txBody>
      </p:sp>
      <p:sp>
        <p:nvSpPr>
          <p:cNvPr id="5124" name="Date Placeholder 4"/>
          <p:cNvSpPr>
            <a:spLocks noGrp="1"/>
          </p:cNvSpPr>
          <p:nvPr>
            <p:ph type="dt" sz="quarter" idx="4294967295"/>
          </p:nvPr>
        </p:nvSpPr>
        <p:spPr bwMode="auto">
          <a:xfrm>
            <a:off x="1524000" y="6604001"/>
            <a:ext cx="611188" cy="182563"/>
          </a:xfrm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  <a:cs typeface="Helvetica LT Std" panose="020B0504020202020204" pitchFamily="34" charset="0"/>
              </a:defRPr>
            </a:lvl1pPr>
            <a:lvl2pPr marL="557190" indent="-214304">
              <a:spcBef>
                <a:spcPct val="20000"/>
              </a:spcBef>
              <a:buFont typeface="Arial" panose="020B0604020202020204" pitchFamily="34" charset="0"/>
              <a:buChar char="–"/>
              <a:defRPr sz="21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2pPr>
            <a:lvl3pPr marL="857216" indent="-171443">
              <a:spcBef>
                <a:spcPct val="200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3pPr>
            <a:lvl4pPr marL="1200102" indent="-171443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4pPr>
            <a:lvl5pPr marL="1542988" indent="-171443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5pPr>
            <a:lvl6pPr marL="1885874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6pPr>
            <a:lvl7pPr marL="2228761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7pPr>
            <a:lvl8pPr marL="2571647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8pPr>
            <a:lvl9pPr marL="2914533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r>
              <a:rPr lang="nb-NO" altLang="nb-NO" sz="675">
                <a:solidFill>
                  <a:schemeClr val="bg1"/>
                </a:solidFill>
                <a:latin typeface="Helvetica LT Std Light" panose="020B0403020202020204" pitchFamily="34" charset="0"/>
              </a:rPr>
              <a:t>23.08.2019</a:t>
            </a:r>
          </a:p>
        </p:txBody>
      </p:sp>
      <p:sp>
        <p:nvSpPr>
          <p:cNvPr id="5125" name="Footer Placeholder 6"/>
          <p:cNvSpPr>
            <a:spLocks noGrp="1"/>
          </p:cNvSpPr>
          <p:nvPr>
            <p:ph type="ftr" sz="quarter" idx="4294967295"/>
          </p:nvPr>
        </p:nvSpPr>
        <p:spPr bwMode="auto">
          <a:xfrm>
            <a:off x="1524001" y="6604001"/>
            <a:ext cx="6759575" cy="182563"/>
          </a:xfrm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  <a:cs typeface="Helvetica LT Std" panose="020B0504020202020204" pitchFamily="34" charset="0"/>
              </a:defRPr>
            </a:lvl1pPr>
            <a:lvl2pPr marL="557190" indent="-214304">
              <a:spcBef>
                <a:spcPct val="20000"/>
              </a:spcBef>
              <a:buFont typeface="Arial" panose="020B0604020202020204" pitchFamily="34" charset="0"/>
              <a:buChar char="–"/>
              <a:defRPr sz="21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2pPr>
            <a:lvl3pPr marL="857216" indent="-171443">
              <a:spcBef>
                <a:spcPct val="200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3pPr>
            <a:lvl4pPr marL="1200102" indent="-171443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4pPr>
            <a:lvl5pPr marL="1542988" indent="-171443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5pPr>
            <a:lvl6pPr marL="1885874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6pPr>
            <a:lvl7pPr marL="2228761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7pPr>
            <a:lvl8pPr marL="2571647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8pPr>
            <a:lvl9pPr marL="2914533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r>
              <a:rPr lang="en-US" altLang="nb-NO" sz="675">
                <a:solidFill>
                  <a:srgbClr val="FFFFFF"/>
                </a:solidFill>
                <a:latin typeface="Helvetica LT Std Light" panose="020B0403020202020204" pitchFamily="34" charset="0"/>
              </a:rPr>
              <a:t>DB1100 Databaser 1 – Tomas Sandnes</a:t>
            </a:r>
            <a:endParaRPr lang="nb-NO" altLang="nb-NO" sz="675">
              <a:solidFill>
                <a:srgbClr val="FFFFFF"/>
              </a:solidFill>
              <a:latin typeface="Helvetica LT Std Light" panose="020B0403020202020204" pitchFamily="34" charset="0"/>
            </a:endParaRPr>
          </a:p>
        </p:txBody>
      </p: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53AE8282-EA10-4488-8079-EA523D1E8E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48118" y="6597352"/>
            <a:ext cx="575153" cy="149404"/>
          </a:xfrm>
        </p:spPr>
        <p:txBody>
          <a:bodyPr/>
          <a:lstStyle/>
          <a:p>
            <a:fld id="{17BF2BD9-323F-497A-A557-11A7E57D23F8}" type="slidenum">
              <a:rPr lang="nb-NO" smtClean="0"/>
              <a:pPr/>
              <a:t>14</a:t>
            </a:fld>
            <a:endParaRPr lang="nb-NO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DF6C49-2D3A-4D5E-8979-6A391AA7B3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3136" y="1412776"/>
            <a:ext cx="4816800" cy="5097146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Note that both apply.</a:t>
            </a:r>
          </a:p>
          <a:p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This is called upcasting. Upcasting is the typecasting of a child object to a parent.</a:t>
            </a:r>
          </a:p>
          <a:p>
            <a:pPr marL="447074" lvl="1" indent="0">
              <a:buNone/>
            </a:pPr>
            <a:r>
              <a:rPr lang="en-US" sz="1800" dirty="0">
                <a:latin typeface="Segoe UI" panose="020B0502040204020203" pitchFamily="34" charset="0"/>
                <a:cs typeface="Segoe UI" panose="020B0502040204020203" pitchFamily="34" charset="0"/>
              </a:rPr>
              <a:t>//upcasting</a:t>
            </a:r>
          </a:p>
          <a:p>
            <a:pPr marL="447074" lvl="1" indent="0">
              <a:buNone/>
            </a:pPr>
            <a:r>
              <a:rPr lang="en-US" sz="1800" dirty="0">
                <a:latin typeface="Segoe UI" panose="020B0502040204020203" pitchFamily="34" charset="0"/>
                <a:cs typeface="Segoe UI" panose="020B0502040204020203" pitchFamily="34" charset="0"/>
              </a:rPr>
              <a:t>Parent o = new Child();</a:t>
            </a:r>
          </a:p>
        </p:txBody>
      </p:sp>
      <p:pic>
        <p:nvPicPr>
          <p:cNvPr id="5" name="Bilde 4">
            <a:extLst>
              <a:ext uri="{FF2B5EF4-FFF2-40B4-BE49-F238E27FC236}">
                <a16:creationId xmlns:a16="http://schemas.microsoft.com/office/drawing/2014/main" id="{EB4DBABC-8F0C-4704-81AC-6FFA49143B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9434" y="908720"/>
            <a:ext cx="4791075" cy="1838325"/>
          </a:xfrm>
          <a:prstGeom prst="rect">
            <a:avLst/>
          </a:prstGeom>
        </p:spPr>
      </p:pic>
      <p:pic>
        <p:nvPicPr>
          <p:cNvPr id="7" name="Bilde 6">
            <a:extLst>
              <a:ext uri="{FF2B5EF4-FFF2-40B4-BE49-F238E27FC236}">
                <a16:creationId xmlns:a16="http://schemas.microsoft.com/office/drawing/2014/main" id="{D1472A80-9D19-4EC3-BE2B-10B071338D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9000" y="2899274"/>
            <a:ext cx="4791075" cy="1866900"/>
          </a:xfrm>
          <a:prstGeom prst="rect">
            <a:avLst/>
          </a:prstGeom>
        </p:spPr>
      </p:pic>
      <p:pic>
        <p:nvPicPr>
          <p:cNvPr id="9" name="Bilde 8">
            <a:extLst>
              <a:ext uri="{FF2B5EF4-FFF2-40B4-BE49-F238E27FC236}">
                <a16:creationId xmlns:a16="http://schemas.microsoft.com/office/drawing/2014/main" id="{8BE4DD55-7A33-4250-9A6B-8AE05FEE42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384" y="3315001"/>
            <a:ext cx="3364607" cy="2130223"/>
          </a:xfrm>
          <a:prstGeom prst="rect">
            <a:avLst/>
          </a:prstGeom>
        </p:spPr>
      </p:pic>
      <p:sp>
        <p:nvSpPr>
          <p:cNvPr id="10" name="TekstSylinder 9">
            <a:extLst>
              <a:ext uri="{FF2B5EF4-FFF2-40B4-BE49-F238E27FC236}">
                <a16:creationId xmlns:a16="http://schemas.microsoft.com/office/drawing/2014/main" id="{5AFF89A9-A7D8-44E4-9B5C-945AF65D44AE}"/>
              </a:ext>
            </a:extLst>
          </p:cNvPr>
          <p:cNvSpPr txBox="1"/>
          <p:nvPr/>
        </p:nvSpPr>
        <p:spPr>
          <a:xfrm>
            <a:off x="839416" y="5949280"/>
            <a:ext cx="20553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/>
              <a:t>From </a:t>
            </a:r>
            <a:r>
              <a:rPr lang="nb-NO" dirty="0" err="1"/>
              <a:t>geeksforgeeks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2978494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4"/>
          <p:cNvSpPr>
            <a:spLocks noGrp="1"/>
          </p:cNvSpPr>
          <p:nvPr>
            <p:ph type="title"/>
          </p:nvPr>
        </p:nvSpPr>
        <p:spPr>
          <a:xfrm>
            <a:off x="703135" y="274639"/>
            <a:ext cx="10758187" cy="843356"/>
          </a:xfrm>
        </p:spPr>
        <p:txBody>
          <a:bodyPr/>
          <a:lstStyle/>
          <a:p>
            <a:r>
              <a:rPr lang="nb-NO" altLang="nb-NO" dirty="0"/>
              <a:t>@Override </a:t>
            </a:r>
            <a:r>
              <a:rPr lang="nb-NO" altLang="nb-NO" dirty="0" err="1"/>
              <a:t>Annotation</a:t>
            </a:r>
            <a:endParaRPr lang="en-US" altLang="nb-NO" dirty="0"/>
          </a:p>
        </p:txBody>
      </p:sp>
      <p:sp>
        <p:nvSpPr>
          <p:cNvPr id="5124" name="Date Placeholder 4"/>
          <p:cNvSpPr>
            <a:spLocks noGrp="1"/>
          </p:cNvSpPr>
          <p:nvPr>
            <p:ph type="dt" sz="quarter" idx="4294967295"/>
          </p:nvPr>
        </p:nvSpPr>
        <p:spPr bwMode="auto">
          <a:xfrm>
            <a:off x="1524000" y="6604001"/>
            <a:ext cx="611188" cy="182563"/>
          </a:xfrm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  <a:cs typeface="Helvetica LT Std" panose="020B0504020202020204" pitchFamily="34" charset="0"/>
              </a:defRPr>
            </a:lvl1pPr>
            <a:lvl2pPr marL="557190" indent="-214304">
              <a:spcBef>
                <a:spcPct val="20000"/>
              </a:spcBef>
              <a:buFont typeface="Arial" panose="020B0604020202020204" pitchFamily="34" charset="0"/>
              <a:buChar char="–"/>
              <a:defRPr sz="21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2pPr>
            <a:lvl3pPr marL="857216" indent="-171443">
              <a:spcBef>
                <a:spcPct val="200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3pPr>
            <a:lvl4pPr marL="1200102" indent="-171443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4pPr>
            <a:lvl5pPr marL="1542988" indent="-171443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5pPr>
            <a:lvl6pPr marL="1885874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6pPr>
            <a:lvl7pPr marL="2228761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7pPr>
            <a:lvl8pPr marL="2571647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8pPr>
            <a:lvl9pPr marL="2914533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r>
              <a:rPr lang="nb-NO" altLang="nb-NO" sz="675">
                <a:solidFill>
                  <a:schemeClr val="bg1"/>
                </a:solidFill>
                <a:latin typeface="Helvetica LT Std Light" panose="020B0403020202020204" pitchFamily="34" charset="0"/>
              </a:rPr>
              <a:t>23.08.2019</a:t>
            </a:r>
          </a:p>
        </p:txBody>
      </p:sp>
      <p:sp>
        <p:nvSpPr>
          <p:cNvPr id="5125" name="Footer Placeholder 6"/>
          <p:cNvSpPr>
            <a:spLocks noGrp="1"/>
          </p:cNvSpPr>
          <p:nvPr>
            <p:ph type="ftr" sz="quarter" idx="4294967295"/>
          </p:nvPr>
        </p:nvSpPr>
        <p:spPr bwMode="auto">
          <a:xfrm>
            <a:off x="1524001" y="6604001"/>
            <a:ext cx="6759575" cy="182563"/>
          </a:xfrm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  <a:cs typeface="Helvetica LT Std" panose="020B0504020202020204" pitchFamily="34" charset="0"/>
              </a:defRPr>
            </a:lvl1pPr>
            <a:lvl2pPr marL="557190" indent="-214304">
              <a:spcBef>
                <a:spcPct val="20000"/>
              </a:spcBef>
              <a:buFont typeface="Arial" panose="020B0604020202020204" pitchFamily="34" charset="0"/>
              <a:buChar char="–"/>
              <a:defRPr sz="21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2pPr>
            <a:lvl3pPr marL="857216" indent="-171443">
              <a:spcBef>
                <a:spcPct val="200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3pPr>
            <a:lvl4pPr marL="1200102" indent="-171443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4pPr>
            <a:lvl5pPr marL="1542988" indent="-171443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5pPr>
            <a:lvl6pPr marL="1885874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6pPr>
            <a:lvl7pPr marL="2228761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7pPr>
            <a:lvl8pPr marL="2571647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8pPr>
            <a:lvl9pPr marL="2914533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r>
              <a:rPr lang="en-US" altLang="nb-NO" sz="675">
                <a:solidFill>
                  <a:srgbClr val="FFFFFF"/>
                </a:solidFill>
                <a:latin typeface="Helvetica LT Std Light" panose="020B0403020202020204" pitchFamily="34" charset="0"/>
              </a:rPr>
              <a:t>DB1100 Databaser 1 – Tomas Sandnes</a:t>
            </a:r>
            <a:endParaRPr lang="nb-NO" altLang="nb-NO" sz="675">
              <a:solidFill>
                <a:srgbClr val="FFFFFF"/>
              </a:solidFill>
              <a:latin typeface="Helvetica LT Std Light" panose="020B0403020202020204" pitchFamily="34" charset="0"/>
            </a:endParaRPr>
          </a:p>
        </p:txBody>
      </p: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53AE8282-EA10-4488-8079-EA523D1E8E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48118" y="6597352"/>
            <a:ext cx="575153" cy="149404"/>
          </a:xfrm>
        </p:spPr>
        <p:txBody>
          <a:bodyPr/>
          <a:lstStyle/>
          <a:p>
            <a:fld id="{17BF2BD9-323F-497A-A557-11A7E57D23F8}" type="slidenum">
              <a:rPr lang="nb-NO" smtClean="0"/>
              <a:pPr/>
              <a:t>15</a:t>
            </a:fld>
            <a:endParaRPr lang="nb-NO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DF6C49-2D3A-4D5E-8979-6A391AA7B3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3135" y="1412776"/>
            <a:ext cx="10758187" cy="5097146"/>
          </a:xfrm>
        </p:spPr>
        <p:txBody>
          <a:bodyPr>
            <a:normAutofit/>
          </a:bodyPr>
          <a:lstStyle/>
          <a:p>
            <a:r>
              <a:rPr lang="en-US" sz="200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The  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@</a:t>
            </a:r>
            <a:r>
              <a:rPr lang="en-US" sz="200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Override annotation indicated that the child class method is overwriting its base class method (with method body).</a:t>
            </a:r>
          </a:p>
          <a:p>
            <a:r>
              <a:rPr lang="en-US" sz="2000" b="0" i="0" dirty="0">
                <a:solidFill>
                  <a:srgbClr val="202124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All it does is validate that a superclass method with the same signature exists. </a:t>
            </a:r>
            <a:endParaRPr lang="en-US" sz="2000" dirty="0"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Abstract method doesn’t need @Override annotation.</a:t>
            </a:r>
            <a:endParaRPr lang="en-US" sz="2000" dirty="0"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Do we HAVE TO use @Override annotation?</a:t>
            </a:r>
          </a:p>
          <a:p>
            <a:r>
              <a:rPr lang="en-US" sz="200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No </a:t>
            </a:r>
            <a:r>
              <a:rPr lang="en-US" sz="2000" dirty="0">
                <a:effectLst/>
                <a:latin typeface="Segoe UI" panose="020B0502040204020203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 It is not necessary, but highly recommended. Why?</a:t>
            </a:r>
          </a:p>
          <a:p>
            <a:pPr lvl="1"/>
            <a:r>
              <a:rPr lang="en-US" sz="2000" dirty="0">
                <a:effectLst/>
                <a:latin typeface="Segoe UI" panose="020B0502040204020203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If the annotated method doe not actually override anything, the compiler issues a warnin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g</a:t>
            </a:r>
          </a:p>
          <a:p>
            <a:pPr lvl="1"/>
            <a:r>
              <a:rPr lang="en-US" sz="2000" dirty="0">
                <a:effectLst/>
                <a:latin typeface="Segoe UI" panose="020B0502040204020203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It can help to make the source code more readable.</a:t>
            </a:r>
          </a:p>
          <a:p>
            <a:endParaRPr lang="en-US" sz="2000" dirty="0"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US" sz="12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5735789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altLang="nb-NO" dirty="0" err="1"/>
              <a:t>Static</a:t>
            </a:r>
            <a:endParaRPr lang="en-US" altLang="nb-NO" dirty="0"/>
          </a:p>
        </p:txBody>
      </p:sp>
      <p:sp>
        <p:nvSpPr>
          <p:cNvPr id="5124" name="Date Placeholder 4"/>
          <p:cNvSpPr>
            <a:spLocks noGrp="1"/>
          </p:cNvSpPr>
          <p:nvPr>
            <p:ph type="dt" sz="quarter" idx="4294967295"/>
          </p:nvPr>
        </p:nvSpPr>
        <p:spPr bwMode="auto">
          <a:xfrm>
            <a:off x="1524000" y="6604001"/>
            <a:ext cx="611188" cy="182563"/>
          </a:xfrm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  <a:cs typeface="Helvetica LT Std" panose="020B0504020202020204" pitchFamily="34" charset="0"/>
              </a:defRPr>
            </a:lvl1pPr>
            <a:lvl2pPr marL="557190" indent="-214304">
              <a:spcBef>
                <a:spcPct val="20000"/>
              </a:spcBef>
              <a:buFont typeface="Arial" panose="020B0604020202020204" pitchFamily="34" charset="0"/>
              <a:buChar char="–"/>
              <a:defRPr sz="21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2pPr>
            <a:lvl3pPr marL="857216" indent="-171443">
              <a:spcBef>
                <a:spcPct val="200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3pPr>
            <a:lvl4pPr marL="1200102" indent="-171443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4pPr>
            <a:lvl5pPr marL="1542988" indent="-171443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5pPr>
            <a:lvl6pPr marL="1885874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6pPr>
            <a:lvl7pPr marL="2228761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7pPr>
            <a:lvl8pPr marL="2571647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8pPr>
            <a:lvl9pPr marL="2914533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r>
              <a:rPr lang="nb-NO" altLang="nb-NO" sz="675">
                <a:solidFill>
                  <a:schemeClr val="bg1"/>
                </a:solidFill>
                <a:latin typeface="Helvetica LT Std Light" panose="020B0403020202020204" pitchFamily="34" charset="0"/>
              </a:rPr>
              <a:t>23.08.2019</a:t>
            </a:r>
          </a:p>
        </p:txBody>
      </p:sp>
      <p:sp>
        <p:nvSpPr>
          <p:cNvPr id="5125" name="Footer Placeholder 6"/>
          <p:cNvSpPr>
            <a:spLocks noGrp="1"/>
          </p:cNvSpPr>
          <p:nvPr>
            <p:ph type="ftr" sz="quarter" idx="4294967295"/>
          </p:nvPr>
        </p:nvSpPr>
        <p:spPr bwMode="auto">
          <a:xfrm>
            <a:off x="1524001" y="6604001"/>
            <a:ext cx="6759575" cy="182563"/>
          </a:xfrm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  <a:cs typeface="Helvetica LT Std" panose="020B0504020202020204" pitchFamily="34" charset="0"/>
              </a:defRPr>
            </a:lvl1pPr>
            <a:lvl2pPr marL="557190" indent="-214304">
              <a:spcBef>
                <a:spcPct val="20000"/>
              </a:spcBef>
              <a:buFont typeface="Arial" panose="020B0604020202020204" pitchFamily="34" charset="0"/>
              <a:buChar char="–"/>
              <a:defRPr sz="21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2pPr>
            <a:lvl3pPr marL="857216" indent="-171443">
              <a:spcBef>
                <a:spcPct val="200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3pPr>
            <a:lvl4pPr marL="1200102" indent="-171443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4pPr>
            <a:lvl5pPr marL="1542988" indent="-171443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5pPr>
            <a:lvl6pPr marL="1885874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6pPr>
            <a:lvl7pPr marL="2228761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7pPr>
            <a:lvl8pPr marL="2571647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8pPr>
            <a:lvl9pPr marL="2914533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r>
              <a:rPr lang="en-US" altLang="nb-NO" sz="675">
                <a:solidFill>
                  <a:srgbClr val="FFFFFF"/>
                </a:solidFill>
                <a:latin typeface="Helvetica LT Std Light" panose="020B0403020202020204" pitchFamily="34" charset="0"/>
              </a:rPr>
              <a:t>DB1100 Databaser 1 – Tomas Sandnes</a:t>
            </a:r>
            <a:endParaRPr lang="nb-NO" altLang="nb-NO" sz="675">
              <a:solidFill>
                <a:srgbClr val="FFFFFF"/>
              </a:solidFill>
              <a:latin typeface="Helvetica LT Std Light" panose="020B0403020202020204" pitchFamily="34" charset="0"/>
            </a:endParaRPr>
          </a:p>
        </p:txBody>
      </p: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53AE8282-EA10-4488-8079-EA523D1E8E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48118" y="6597352"/>
            <a:ext cx="575153" cy="149404"/>
          </a:xfrm>
        </p:spPr>
        <p:txBody>
          <a:bodyPr/>
          <a:lstStyle/>
          <a:p>
            <a:fld id="{17BF2BD9-323F-497A-A557-11A7E57D23F8}" type="slidenum">
              <a:rPr lang="nb-NO" smtClean="0"/>
              <a:pPr/>
              <a:t>16</a:t>
            </a:fld>
            <a:endParaRPr lang="nb-NO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DF6C49-2D3A-4D5E-8979-6A391AA7B3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3135" y="1871426"/>
            <a:ext cx="10505433" cy="4638496"/>
          </a:xfrm>
        </p:spPr>
        <p:txBody>
          <a:bodyPr>
            <a:normAutofit lnSpcReduction="10000"/>
          </a:bodyPr>
          <a:lstStyle/>
          <a:p>
            <a:pPr algn="just"/>
            <a:r>
              <a:rPr lang="en-US" sz="2400" i="0" dirty="0"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Static is applicable for Blocks, </a:t>
            </a:r>
            <a:r>
              <a:rPr lang="en-US" sz="240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Variables</a:t>
            </a:r>
            <a:r>
              <a:rPr lang="en-US" sz="2400" i="0" dirty="0"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Methods, Classes</a:t>
            </a:r>
          </a:p>
          <a:p>
            <a:pPr algn="just"/>
            <a:r>
              <a:rPr lang="en-US" sz="240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When a member is declared static, it can be accessed before any objects of its class are created, or without reference to any object.</a:t>
            </a:r>
          </a:p>
          <a:p>
            <a:pPr algn="just"/>
            <a:r>
              <a:rPr lang="en-US" sz="240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Sta</a:t>
            </a:r>
            <a:r>
              <a:rPr lang="en-US" sz="2400" i="0" dirty="0"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tic variables:</a:t>
            </a:r>
          </a:p>
          <a:p>
            <a:pPr lvl="1" algn="just"/>
            <a:r>
              <a:rPr lang="en-US" sz="2200" i="0" dirty="0"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All instances of the class share the same static variable. Static variable can be accessed by non-static method.</a:t>
            </a:r>
          </a:p>
          <a:p>
            <a:pPr lvl="1" algn="just"/>
            <a:r>
              <a:rPr lang="en-US" sz="220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 Java, static variables can only be created at class level. Not allowed in local methods.</a:t>
            </a:r>
            <a:endParaRPr lang="en-US" i="0" dirty="0">
              <a:solidFill>
                <a:srgbClr val="000000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just"/>
            <a:r>
              <a:rPr lang="en-US" sz="240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Static methods:</a:t>
            </a:r>
            <a:endParaRPr lang="en-US" sz="2400" i="0" dirty="0">
              <a:solidFill>
                <a:srgbClr val="000000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lvl="1"/>
            <a:r>
              <a:rPr lang="en-US" sz="2200" dirty="0"/>
              <a:t>They can only directly call other static methods</a:t>
            </a:r>
          </a:p>
          <a:p>
            <a:pPr lvl="1"/>
            <a:r>
              <a:rPr lang="en-US" sz="2200" dirty="0"/>
              <a:t>They can only directly access static variables</a:t>
            </a:r>
          </a:p>
          <a:p>
            <a:pPr lvl="1"/>
            <a:r>
              <a:rPr lang="en-US" sz="2200" dirty="0"/>
              <a:t>They cannot refer to </a:t>
            </a:r>
            <a:r>
              <a:rPr lang="en-US" sz="2200" b="1" dirty="0"/>
              <a:t>this</a:t>
            </a:r>
            <a:r>
              <a:rPr lang="en-US" sz="2200" dirty="0"/>
              <a:t> – why?</a:t>
            </a:r>
          </a:p>
          <a:p>
            <a:endParaRPr lang="en-US" dirty="0"/>
          </a:p>
          <a:p>
            <a:pPr marL="407139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40851867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altLang="nb-NO" dirty="0" err="1"/>
              <a:t>Static</a:t>
            </a:r>
            <a:endParaRPr lang="en-US" altLang="nb-NO" dirty="0"/>
          </a:p>
        </p:txBody>
      </p:sp>
      <p:sp>
        <p:nvSpPr>
          <p:cNvPr id="5124" name="Date Placeholder 4"/>
          <p:cNvSpPr>
            <a:spLocks noGrp="1"/>
          </p:cNvSpPr>
          <p:nvPr>
            <p:ph type="dt" sz="quarter" idx="4294967295"/>
          </p:nvPr>
        </p:nvSpPr>
        <p:spPr bwMode="auto">
          <a:xfrm>
            <a:off x="1524000" y="6604001"/>
            <a:ext cx="611188" cy="182563"/>
          </a:xfrm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  <a:cs typeface="Helvetica LT Std" panose="020B0504020202020204" pitchFamily="34" charset="0"/>
              </a:defRPr>
            </a:lvl1pPr>
            <a:lvl2pPr marL="557190" indent="-214304">
              <a:spcBef>
                <a:spcPct val="20000"/>
              </a:spcBef>
              <a:buFont typeface="Arial" panose="020B0604020202020204" pitchFamily="34" charset="0"/>
              <a:buChar char="–"/>
              <a:defRPr sz="21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2pPr>
            <a:lvl3pPr marL="857216" indent="-171443">
              <a:spcBef>
                <a:spcPct val="200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3pPr>
            <a:lvl4pPr marL="1200102" indent="-171443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4pPr>
            <a:lvl5pPr marL="1542988" indent="-171443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5pPr>
            <a:lvl6pPr marL="1885874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6pPr>
            <a:lvl7pPr marL="2228761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7pPr>
            <a:lvl8pPr marL="2571647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8pPr>
            <a:lvl9pPr marL="2914533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r>
              <a:rPr lang="nb-NO" altLang="nb-NO" sz="675">
                <a:solidFill>
                  <a:schemeClr val="bg1"/>
                </a:solidFill>
                <a:latin typeface="Helvetica LT Std Light" panose="020B0403020202020204" pitchFamily="34" charset="0"/>
              </a:rPr>
              <a:t>23.08.2019</a:t>
            </a:r>
          </a:p>
        </p:txBody>
      </p:sp>
      <p:sp>
        <p:nvSpPr>
          <p:cNvPr id="5125" name="Footer Placeholder 6"/>
          <p:cNvSpPr>
            <a:spLocks noGrp="1"/>
          </p:cNvSpPr>
          <p:nvPr>
            <p:ph type="ftr" sz="quarter" idx="4294967295"/>
          </p:nvPr>
        </p:nvSpPr>
        <p:spPr bwMode="auto">
          <a:xfrm>
            <a:off x="1524001" y="6604001"/>
            <a:ext cx="6759575" cy="182563"/>
          </a:xfrm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  <a:cs typeface="Helvetica LT Std" panose="020B0504020202020204" pitchFamily="34" charset="0"/>
              </a:defRPr>
            </a:lvl1pPr>
            <a:lvl2pPr marL="557190" indent="-214304">
              <a:spcBef>
                <a:spcPct val="20000"/>
              </a:spcBef>
              <a:buFont typeface="Arial" panose="020B0604020202020204" pitchFamily="34" charset="0"/>
              <a:buChar char="–"/>
              <a:defRPr sz="21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2pPr>
            <a:lvl3pPr marL="857216" indent="-171443">
              <a:spcBef>
                <a:spcPct val="200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3pPr>
            <a:lvl4pPr marL="1200102" indent="-171443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4pPr>
            <a:lvl5pPr marL="1542988" indent="-171443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5pPr>
            <a:lvl6pPr marL="1885874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6pPr>
            <a:lvl7pPr marL="2228761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7pPr>
            <a:lvl8pPr marL="2571647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8pPr>
            <a:lvl9pPr marL="2914533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r>
              <a:rPr lang="en-US" altLang="nb-NO" sz="675">
                <a:solidFill>
                  <a:srgbClr val="FFFFFF"/>
                </a:solidFill>
                <a:latin typeface="Helvetica LT Std Light" panose="020B0403020202020204" pitchFamily="34" charset="0"/>
              </a:rPr>
              <a:t>DB1100 Databaser 1 – Tomas Sandnes</a:t>
            </a:r>
            <a:endParaRPr lang="nb-NO" altLang="nb-NO" sz="675">
              <a:solidFill>
                <a:srgbClr val="FFFFFF"/>
              </a:solidFill>
              <a:latin typeface="Helvetica LT Std Light" panose="020B0403020202020204" pitchFamily="34" charset="0"/>
            </a:endParaRPr>
          </a:p>
        </p:txBody>
      </p: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53AE8282-EA10-4488-8079-EA523D1E8E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48118" y="6597352"/>
            <a:ext cx="575153" cy="149404"/>
          </a:xfrm>
        </p:spPr>
        <p:txBody>
          <a:bodyPr/>
          <a:lstStyle/>
          <a:p>
            <a:fld id="{17BF2BD9-323F-497A-A557-11A7E57D23F8}" type="slidenum">
              <a:rPr lang="nb-NO" smtClean="0"/>
              <a:pPr/>
              <a:t>17</a:t>
            </a:fld>
            <a:endParaRPr lang="nb-NO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DF6C49-2D3A-4D5E-8979-6A391AA7B3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3135" y="1871426"/>
            <a:ext cx="10505433" cy="4638496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Abstract class can have static methods</a:t>
            </a:r>
          </a:p>
          <a:p>
            <a:pPr lvl="1"/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Why static method is allowed? Because static method can be called directly without an instance.</a:t>
            </a:r>
          </a:p>
          <a:p>
            <a:pPr marL="302965" indent="-342900"/>
            <a:r>
              <a:rPr lang="en-US" sz="2200" dirty="0">
                <a:latin typeface="Segoe UI" panose="020B0502040204020203" pitchFamily="34" charset="0"/>
                <a:cs typeface="Segoe UI" panose="020B0502040204020203" pitchFamily="34" charset="0"/>
              </a:rPr>
              <a:t>Can Static method be abstract in Java?</a:t>
            </a:r>
          </a:p>
          <a:p>
            <a:pPr marL="302965" indent="-342900"/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No 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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 Why?</a:t>
            </a:r>
          </a:p>
          <a:p>
            <a:pPr marL="750039" lvl="1" indent="-342900"/>
            <a:r>
              <a:rPr lang="en-US" sz="1800" b="0" i="0" dirty="0">
                <a:solidFill>
                  <a:srgbClr val="273239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When a method is described as abstract by using the abstract type modifier, it becomes responsibility of the subclass to implement it</a:t>
            </a:r>
            <a:endParaRPr lang="en-US" sz="1800" b="0" i="0" dirty="0"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750039" lvl="1" indent="-342900"/>
            <a:r>
              <a:rPr lang="en-US" sz="1800" dirty="0">
                <a:solidFill>
                  <a:srgbClr val="27323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</a:t>
            </a:r>
            <a:r>
              <a:rPr lang="en-US" sz="1800" b="0" i="0" dirty="0">
                <a:solidFill>
                  <a:srgbClr val="273239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hen a method is described as static, it makes it clear that this static method cannot be overridden by any subclass. Because static members are compile-time elements, while overriding them will make it runtime elements.</a:t>
            </a:r>
          </a:p>
          <a:p>
            <a:pPr marL="750039" lvl="1" indent="-342900"/>
            <a:r>
              <a:rPr lang="en-US" sz="1800" dirty="0">
                <a:solidFill>
                  <a:srgbClr val="27323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Thus Abstract static method is not allowed </a:t>
            </a:r>
            <a:r>
              <a:rPr lang="en-US" sz="1800">
                <a:solidFill>
                  <a:srgbClr val="27323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 Java. </a:t>
            </a:r>
            <a:r>
              <a:rPr lang="en-US" sz="1800" b="0" i="0">
                <a:solidFill>
                  <a:srgbClr val="273239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 </a:t>
            </a:r>
            <a:endParaRPr lang="en-US" sz="18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dirty="0"/>
          </a:p>
          <a:p>
            <a:pPr marL="407139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3099971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0053F2F1-0E07-4DCA-8414-0BD113C95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Try-with-resources</a:t>
            </a:r>
            <a:endParaRPr lang="nb-NO" dirty="0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786C9647-8661-4A99-8939-C33D41CDFA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3135" y="1871426"/>
            <a:ext cx="5176841" cy="4638496"/>
          </a:xfrm>
        </p:spPr>
        <p:txBody>
          <a:bodyPr>
            <a:noAutofit/>
          </a:bodyPr>
          <a:lstStyle/>
          <a:p>
            <a:r>
              <a:rPr lang="nb-NO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Replacing</a:t>
            </a:r>
            <a:r>
              <a:rPr lang="nb-NO" sz="20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nb-NO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try</a:t>
            </a:r>
            <a:r>
              <a:rPr lang="nb-NO" sz="2000" dirty="0">
                <a:latin typeface="Segoe UI" panose="020B0502040204020203" pitchFamily="34" charset="0"/>
                <a:cs typeface="Segoe UI" panose="020B0502040204020203" pitchFamily="34" charset="0"/>
              </a:rPr>
              <a:t>-catch-</a:t>
            </a:r>
            <a:r>
              <a:rPr lang="nb-NO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finally</a:t>
            </a:r>
            <a:r>
              <a:rPr lang="nb-NO" sz="20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nb-NO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with</a:t>
            </a:r>
            <a:r>
              <a:rPr lang="nb-NO" sz="20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nb-NO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try-with-resources</a:t>
            </a:r>
            <a:endParaRPr lang="nb-NO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nb-NO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We</a:t>
            </a:r>
            <a:r>
              <a:rPr lang="nb-NO" sz="20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nb-NO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can</a:t>
            </a:r>
            <a:r>
              <a:rPr lang="nb-NO" sz="20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nb-NO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declare</a:t>
            </a:r>
            <a:r>
              <a:rPr lang="nb-NO" sz="20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nb-NO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one</a:t>
            </a:r>
            <a:r>
              <a:rPr lang="nb-NO" sz="2000" dirty="0">
                <a:latin typeface="Segoe UI" panose="020B0502040204020203" pitchFamily="34" charset="0"/>
                <a:cs typeface="Segoe UI" panose="020B0502040204020203" pitchFamily="34" charset="0"/>
              </a:rPr>
              <a:t> or more </a:t>
            </a:r>
            <a:r>
              <a:rPr lang="nb-NO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resources</a:t>
            </a:r>
            <a:r>
              <a:rPr lang="nb-NO" sz="20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  <a:p>
            <a:pPr lvl="1"/>
            <a:r>
              <a:rPr lang="nb-NO" sz="1800" dirty="0">
                <a:latin typeface="Segoe UI" panose="020B0502040204020203" pitchFamily="34" charset="0"/>
                <a:cs typeface="Segoe UI" panose="020B0502040204020203" pitchFamily="34" charset="0"/>
              </a:rPr>
              <a:t>With </a:t>
            </a:r>
            <a:r>
              <a:rPr lang="nb-NO" sz="1800" dirty="0" err="1">
                <a:latin typeface="Segoe UI" panose="020B0502040204020203" pitchFamily="34" charset="0"/>
                <a:cs typeface="Segoe UI" panose="020B0502040204020203" pitchFamily="34" charset="0"/>
              </a:rPr>
              <a:t>try</a:t>
            </a:r>
            <a:r>
              <a:rPr lang="nb-NO" sz="1800" dirty="0">
                <a:latin typeface="Segoe UI" panose="020B0502040204020203" pitchFamily="34" charset="0"/>
                <a:cs typeface="Segoe UI" panose="020B0502040204020203" pitchFamily="34" charset="0"/>
              </a:rPr>
              <a:t>-catch-</a:t>
            </a:r>
            <a:r>
              <a:rPr lang="nb-NO" sz="1800" dirty="0" err="1">
                <a:latin typeface="Segoe UI" panose="020B0502040204020203" pitchFamily="34" charset="0"/>
                <a:cs typeface="Segoe UI" panose="020B0502040204020203" pitchFamily="34" charset="0"/>
              </a:rPr>
              <a:t>finally</a:t>
            </a:r>
            <a:r>
              <a:rPr lang="nb-NO" sz="18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nb-NO" sz="1800" dirty="0" err="1">
                <a:latin typeface="Segoe UI" panose="020B0502040204020203" pitchFamily="34" charset="0"/>
                <a:cs typeface="Segoe UI" panose="020B0502040204020203" pitchFamily="34" charset="0"/>
              </a:rPr>
              <a:t>clause</a:t>
            </a:r>
            <a:r>
              <a:rPr lang="nb-NO" sz="1800" dirty="0"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nb-NO" sz="1800" dirty="0" err="1">
                <a:latin typeface="Segoe UI" panose="020B0502040204020203" pitchFamily="34" charset="0"/>
                <a:cs typeface="Segoe UI" panose="020B0502040204020203" pitchFamily="34" charset="0"/>
              </a:rPr>
              <a:t>you</a:t>
            </a:r>
            <a:r>
              <a:rPr lang="nb-NO" sz="18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nb-NO" sz="1800" dirty="0" err="1">
                <a:latin typeface="Segoe UI" panose="020B0502040204020203" pitchFamily="34" charset="0"/>
                <a:cs typeface="Segoe UI" panose="020B0502040204020203" pitchFamily="34" charset="0"/>
              </a:rPr>
              <a:t>use</a:t>
            </a:r>
            <a:r>
              <a:rPr lang="nb-NO" sz="18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nb-NO" sz="1800" dirty="0" err="1">
                <a:latin typeface="Segoe UI" panose="020B0502040204020203" pitchFamily="34" charset="0"/>
                <a:cs typeface="Segoe UI" panose="020B0502040204020203" pitchFamily="34" charset="0"/>
              </a:rPr>
              <a:t>finally</a:t>
            </a:r>
            <a:r>
              <a:rPr lang="nb-NO" sz="18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nb-NO" sz="1800" dirty="0" err="1">
                <a:latin typeface="Segoe UI" panose="020B0502040204020203" pitchFamily="34" charset="0"/>
                <a:cs typeface="Segoe UI" panose="020B0502040204020203" pitchFamily="34" charset="0"/>
              </a:rPr>
              <a:t>block</a:t>
            </a:r>
            <a:r>
              <a:rPr lang="nb-NO" sz="1800" dirty="0">
                <a:latin typeface="Segoe UI" panose="020B0502040204020203" pitchFamily="34" charset="0"/>
                <a:cs typeface="Segoe UI" panose="020B0502040204020203" pitchFamily="34" charset="0"/>
              </a:rPr>
              <a:t> to </a:t>
            </a:r>
            <a:r>
              <a:rPr lang="nb-NO" sz="1800" dirty="0" err="1">
                <a:latin typeface="Segoe UI" panose="020B0502040204020203" pitchFamily="34" charset="0"/>
                <a:cs typeface="Segoe UI" panose="020B0502040204020203" pitchFamily="34" charset="0"/>
              </a:rPr>
              <a:t>ensure</a:t>
            </a:r>
            <a:r>
              <a:rPr lang="nb-NO" sz="18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nb-NO" sz="1800" dirty="0" err="1">
                <a:latin typeface="Segoe UI" panose="020B0502040204020203" pitchFamily="34" charset="0"/>
                <a:cs typeface="Segoe UI" panose="020B0502040204020203" pitchFamily="34" charset="0"/>
              </a:rPr>
              <a:t>that</a:t>
            </a:r>
            <a:r>
              <a:rPr lang="nb-NO" sz="1800" dirty="0">
                <a:latin typeface="Segoe UI" panose="020B0502040204020203" pitchFamily="34" charset="0"/>
                <a:cs typeface="Segoe UI" panose="020B0502040204020203" pitchFamily="34" charset="0"/>
              </a:rPr>
              <a:t> a </a:t>
            </a:r>
            <a:r>
              <a:rPr lang="nb-NO" sz="1800" dirty="0" err="1">
                <a:latin typeface="Segoe UI" panose="020B0502040204020203" pitchFamily="34" charset="0"/>
                <a:cs typeface="Segoe UI" panose="020B0502040204020203" pitchFamily="34" charset="0"/>
              </a:rPr>
              <a:t>resource</a:t>
            </a:r>
            <a:r>
              <a:rPr lang="nb-NO" sz="1800" dirty="0">
                <a:latin typeface="Segoe UI" panose="020B0502040204020203" pitchFamily="34" charset="0"/>
                <a:cs typeface="Segoe UI" panose="020B0502040204020203" pitchFamily="34" charset="0"/>
              </a:rPr>
              <a:t> is </a:t>
            </a:r>
            <a:r>
              <a:rPr lang="nb-NO" sz="1800" dirty="0" err="1">
                <a:latin typeface="Segoe UI" panose="020B0502040204020203" pitchFamily="34" charset="0"/>
                <a:cs typeface="Segoe UI" panose="020B0502040204020203" pitchFamily="34" charset="0"/>
              </a:rPr>
              <a:t>closed</a:t>
            </a:r>
            <a:endParaRPr lang="nb-NO" sz="18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lvl="1"/>
            <a:r>
              <a:rPr lang="nb-NO" sz="1800" dirty="0">
                <a:latin typeface="Segoe UI" panose="020B0502040204020203" pitchFamily="34" charset="0"/>
                <a:cs typeface="Segoe UI" panose="020B0502040204020203" pitchFamily="34" charset="0"/>
              </a:rPr>
              <a:t>With </a:t>
            </a:r>
            <a:r>
              <a:rPr lang="nb-NO" sz="1800" dirty="0" err="1">
                <a:latin typeface="Segoe UI" panose="020B0502040204020203" pitchFamily="34" charset="0"/>
                <a:cs typeface="Segoe UI" panose="020B0502040204020203" pitchFamily="34" charset="0"/>
              </a:rPr>
              <a:t>try-with-resources</a:t>
            </a:r>
            <a:r>
              <a:rPr lang="nb-NO" sz="1800" dirty="0"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nb-NO" sz="1800" dirty="0" err="1">
                <a:latin typeface="Segoe UI" panose="020B0502040204020203" pitchFamily="34" charset="0"/>
                <a:cs typeface="Segoe UI" panose="020B0502040204020203" pitchFamily="34" charset="0"/>
              </a:rPr>
              <a:t>resource</a:t>
            </a:r>
            <a:r>
              <a:rPr lang="nb-NO" sz="1800" dirty="0">
                <a:latin typeface="Segoe UI" panose="020B0502040204020203" pitchFamily="34" charset="0"/>
                <a:cs typeface="Segoe UI" panose="020B0502040204020203" pitchFamily="34" charset="0"/>
              </a:rPr>
              <a:t> is </a:t>
            </a:r>
            <a:r>
              <a:rPr lang="nb-NO" sz="1800" dirty="0" err="1">
                <a:latin typeface="Segoe UI" panose="020B0502040204020203" pitchFamily="34" charset="0"/>
                <a:cs typeface="Segoe UI" panose="020B0502040204020203" pitchFamily="34" charset="0"/>
              </a:rPr>
              <a:t>closed</a:t>
            </a:r>
            <a:r>
              <a:rPr lang="nb-NO" sz="18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nb-NO" sz="1800" dirty="0" err="1">
                <a:latin typeface="Segoe UI" panose="020B0502040204020203" pitchFamily="34" charset="0"/>
                <a:cs typeface="Segoe UI" panose="020B0502040204020203" pitchFamily="34" charset="0"/>
              </a:rPr>
              <a:t>automatically</a:t>
            </a:r>
            <a:endParaRPr lang="nb-NO" sz="18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nb-NO" sz="2000" dirty="0"/>
          </a:p>
        </p:txBody>
      </p:sp>
      <p:pic>
        <p:nvPicPr>
          <p:cNvPr id="5" name="Bilde 4">
            <a:extLst>
              <a:ext uri="{FF2B5EF4-FFF2-40B4-BE49-F238E27FC236}">
                <a16:creationId xmlns:a16="http://schemas.microsoft.com/office/drawing/2014/main" id="{1F49E0CA-4486-412B-9D7A-AC8F5C0CAC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7302" y="11658"/>
            <a:ext cx="4938668" cy="4119652"/>
          </a:xfrm>
          <a:prstGeom prst="rect">
            <a:avLst/>
          </a:prstGeom>
        </p:spPr>
      </p:pic>
      <p:pic>
        <p:nvPicPr>
          <p:cNvPr id="7" name="Bilde 6">
            <a:extLst>
              <a:ext uri="{FF2B5EF4-FFF2-40B4-BE49-F238E27FC236}">
                <a16:creationId xmlns:a16="http://schemas.microsoft.com/office/drawing/2014/main" id="{70C968C5-E093-47D3-B097-35DBCF61FC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7302" y="4172230"/>
            <a:ext cx="4934698" cy="2685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5661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4"/>
          <p:cNvSpPr>
            <a:spLocks noGrp="1"/>
          </p:cNvSpPr>
          <p:nvPr>
            <p:ph type="title"/>
          </p:nvPr>
        </p:nvSpPr>
        <p:spPr>
          <a:xfrm>
            <a:off x="703135" y="274639"/>
            <a:ext cx="10758187" cy="843356"/>
          </a:xfrm>
        </p:spPr>
        <p:txBody>
          <a:bodyPr/>
          <a:lstStyle/>
          <a:p>
            <a:r>
              <a:rPr lang="nb-NO" altLang="nb-NO" dirty="0" err="1"/>
              <a:t>HashMap</a:t>
            </a:r>
            <a:endParaRPr lang="en-US" altLang="nb-NO" dirty="0"/>
          </a:p>
        </p:txBody>
      </p:sp>
      <p:sp>
        <p:nvSpPr>
          <p:cNvPr id="5124" name="Date Placeholder 4"/>
          <p:cNvSpPr>
            <a:spLocks noGrp="1"/>
          </p:cNvSpPr>
          <p:nvPr>
            <p:ph type="dt" sz="quarter" idx="4294967295"/>
          </p:nvPr>
        </p:nvSpPr>
        <p:spPr bwMode="auto">
          <a:xfrm>
            <a:off x="1524000" y="6604001"/>
            <a:ext cx="611188" cy="182563"/>
          </a:xfrm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  <a:cs typeface="Helvetica LT Std" panose="020B0504020202020204" pitchFamily="34" charset="0"/>
              </a:defRPr>
            </a:lvl1pPr>
            <a:lvl2pPr marL="557190" indent="-214304">
              <a:spcBef>
                <a:spcPct val="20000"/>
              </a:spcBef>
              <a:buFont typeface="Arial" panose="020B0604020202020204" pitchFamily="34" charset="0"/>
              <a:buChar char="–"/>
              <a:defRPr sz="21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2pPr>
            <a:lvl3pPr marL="857216" indent="-171443">
              <a:spcBef>
                <a:spcPct val="200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3pPr>
            <a:lvl4pPr marL="1200102" indent="-171443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4pPr>
            <a:lvl5pPr marL="1542988" indent="-171443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5pPr>
            <a:lvl6pPr marL="1885874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6pPr>
            <a:lvl7pPr marL="2228761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7pPr>
            <a:lvl8pPr marL="2571647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8pPr>
            <a:lvl9pPr marL="2914533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r>
              <a:rPr lang="nb-NO" altLang="nb-NO" sz="675">
                <a:solidFill>
                  <a:schemeClr val="bg1"/>
                </a:solidFill>
                <a:latin typeface="Helvetica LT Std Light" panose="020B0403020202020204" pitchFamily="34" charset="0"/>
              </a:rPr>
              <a:t>23.08.2019</a:t>
            </a:r>
          </a:p>
        </p:txBody>
      </p:sp>
      <p:sp>
        <p:nvSpPr>
          <p:cNvPr id="5125" name="Footer Placeholder 6"/>
          <p:cNvSpPr>
            <a:spLocks noGrp="1"/>
          </p:cNvSpPr>
          <p:nvPr>
            <p:ph type="ftr" sz="quarter" idx="4294967295"/>
          </p:nvPr>
        </p:nvSpPr>
        <p:spPr bwMode="auto">
          <a:xfrm>
            <a:off x="1524001" y="6604001"/>
            <a:ext cx="6759575" cy="182563"/>
          </a:xfrm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  <a:cs typeface="Helvetica LT Std" panose="020B0504020202020204" pitchFamily="34" charset="0"/>
              </a:defRPr>
            </a:lvl1pPr>
            <a:lvl2pPr marL="557190" indent="-214304">
              <a:spcBef>
                <a:spcPct val="20000"/>
              </a:spcBef>
              <a:buFont typeface="Arial" panose="020B0604020202020204" pitchFamily="34" charset="0"/>
              <a:buChar char="–"/>
              <a:defRPr sz="21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2pPr>
            <a:lvl3pPr marL="857216" indent="-171443">
              <a:spcBef>
                <a:spcPct val="200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3pPr>
            <a:lvl4pPr marL="1200102" indent="-171443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4pPr>
            <a:lvl5pPr marL="1542988" indent="-171443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5pPr>
            <a:lvl6pPr marL="1885874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6pPr>
            <a:lvl7pPr marL="2228761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7pPr>
            <a:lvl8pPr marL="2571647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8pPr>
            <a:lvl9pPr marL="2914533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r>
              <a:rPr lang="en-US" altLang="nb-NO" sz="675">
                <a:solidFill>
                  <a:srgbClr val="FFFFFF"/>
                </a:solidFill>
                <a:latin typeface="Helvetica LT Std Light" panose="020B0403020202020204" pitchFamily="34" charset="0"/>
              </a:rPr>
              <a:t>DB1100 Databaser 1 – Tomas Sandnes</a:t>
            </a:r>
            <a:endParaRPr lang="nb-NO" altLang="nb-NO" sz="675">
              <a:solidFill>
                <a:srgbClr val="FFFFFF"/>
              </a:solidFill>
              <a:latin typeface="Helvetica LT Std Light" panose="020B0403020202020204" pitchFamily="34" charset="0"/>
            </a:endParaRPr>
          </a:p>
        </p:txBody>
      </p: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53AE8282-EA10-4488-8079-EA523D1E8E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48118" y="6597352"/>
            <a:ext cx="575153" cy="149404"/>
          </a:xfrm>
        </p:spPr>
        <p:txBody>
          <a:bodyPr/>
          <a:lstStyle/>
          <a:p>
            <a:fld id="{17BF2BD9-323F-497A-A557-11A7E57D23F8}" type="slidenum">
              <a:rPr lang="nb-NO" smtClean="0"/>
              <a:pPr/>
              <a:t>19</a:t>
            </a:fld>
            <a:endParaRPr lang="nb-NO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DF6C49-2D3A-4D5E-8979-6A391AA7B3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3135" y="1412776"/>
            <a:ext cx="10758187" cy="5097146"/>
          </a:xfrm>
        </p:spPr>
        <p:txBody>
          <a:bodyPr>
            <a:normAutofit/>
          </a:bodyPr>
          <a:lstStyle/>
          <a:p>
            <a:r>
              <a:rPr lang="en-US" sz="200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Using </a:t>
            </a:r>
            <a:r>
              <a:rPr lang="en-US" sz="200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ArrayList</a:t>
            </a:r>
            <a:r>
              <a:rPr lang="en-US" sz="200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has some downsides</a:t>
            </a:r>
          </a:p>
          <a:p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If we want to retrieve one specific object (without knowing the index), then it’s a bit cumbersome.</a:t>
            </a:r>
          </a:p>
          <a:p>
            <a:r>
              <a:rPr lang="en-US" sz="2000" dirty="0">
                <a:effectLst/>
                <a:latin typeface="Segoe UI" panose="020B0502040204020203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Let’s look at an alternative: HashMap…</a:t>
            </a:r>
          </a:p>
          <a:p>
            <a:endParaRPr lang="en-US" sz="2000" dirty="0"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US" sz="12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0878488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altLang="nb-NO" dirty="0" err="1"/>
              <a:t>Today’s</a:t>
            </a:r>
            <a:r>
              <a:rPr lang="nb-NO" altLang="nb-NO" dirty="0"/>
              <a:t> Main Goal</a:t>
            </a:r>
            <a:endParaRPr lang="en-US" altLang="nb-NO" dirty="0"/>
          </a:p>
        </p:txBody>
      </p:sp>
      <p:sp>
        <p:nvSpPr>
          <p:cNvPr id="5124" name="Date Placeholder 4"/>
          <p:cNvSpPr>
            <a:spLocks noGrp="1"/>
          </p:cNvSpPr>
          <p:nvPr>
            <p:ph type="dt" sz="quarter" idx="4294967295"/>
          </p:nvPr>
        </p:nvSpPr>
        <p:spPr bwMode="auto">
          <a:xfrm>
            <a:off x="1524000" y="6604001"/>
            <a:ext cx="611188" cy="182563"/>
          </a:xfrm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  <a:cs typeface="Helvetica LT Std" panose="020B0504020202020204" pitchFamily="34" charset="0"/>
              </a:defRPr>
            </a:lvl1pPr>
            <a:lvl2pPr marL="557190" indent="-214304">
              <a:spcBef>
                <a:spcPct val="20000"/>
              </a:spcBef>
              <a:buFont typeface="Arial" panose="020B0604020202020204" pitchFamily="34" charset="0"/>
              <a:buChar char="–"/>
              <a:defRPr sz="21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2pPr>
            <a:lvl3pPr marL="857216" indent="-171443">
              <a:spcBef>
                <a:spcPct val="200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3pPr>
            <a:lvl4pPr marL="1200102" indent="-171443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4pPr>
            <a:lvl5pPr marL="1542988" indent="-171443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5pPr>
            <a:lvl6pPr marL="1885874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6pPr>
            <a:lvl7pPr marL="2228761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7pPr>
            <a:lvl8pPr marL="2571647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8pPr>
            <a:lvl9pPr marL="2914533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r>
              <a:rPr lang="nb-NO" altLang="nb-NO" sz="675">
                <a:solidFill>
                  <a:schemeClr val="bg1"/>
                </a:solidFill>
                <a:latin typeface="Helvetica LT Std Light" panose="020B0403020202020204" pitchFamily="34" charset="0"/>
              </a:rPr>
              <a:t>23.08.2019</a:t>
            </a:r>
          </a:p>
        </p:txBody>
      </p:sp>
      <p:sp>
        <p:nvSpPr>
          <p:cNvPr id="5125" name="Footer Placeholder 6"/>
          <p:cNvSpPr>
            <a:spLocks noGrp="1"/>
          </p:cNvSpPr>
          <p:nvPr>
            <p:ph type="ftr" sz="quarter" idx="4294967295"/>
          </p:nvPr>
        </p:nvSpPr>
        <p:spPr bwMode="auto">
          <a:xfrm>
            <a:off x="1524001" y="6604001"/>
            <a:ext cx="6759575" cy="182563"/>
          </a:xfrm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  <a:cs typeface="Helvetica LT Std" panose="020B0504020202020204" pitchFamily="34" charset="0"/>
              </a:defRPr>
            </a:lvl1pPr>
            <a:lvl2pPr marL="557190" indent="-214304">
              <a:spcBef>
                <a:spcPct val="20000"/>
              </a:spcBef>
              <a:buFont typeface="Arial" panose="020B0604020202020204" pitchFamily="34" charset="0"/>
              <a:buChar char="–"/>
              <a:defRPr sz="21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2pPr>
            <a:lvl3pPr marL="857216" indent="-171443">
              <a:spcBef>
                <a:spcPct val="200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3pPr>
            <a:lvl4pPr marL="1200102" indent="-171443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4pPr>
            <a:lvl5pPr marL="1542988" indent="-171443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5pPr>
            <a:lvl6pPr marL="1885874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6pPr>
            <a:lvl7pPr marL="2228761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7pPr>
            <a:lvl8pPr marL="2571647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8pPr>
            <a:lvl9pPr marL="2914533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r>
              <a:rPr lang="en-US" altLang="nb-NO" sz="675">
                <a:solidFill>
                  <a:srgbClr val="FFFFFF"/>
                </a:solidFill>
                <a:latin typeface="Helvetica LT Std Light" panose="020B0403020202020204" pitchFamily="34" charset="0"/>
              </a:rPr>
              <a:t>DB1100 Databaser 1 – Tomas Sandnes</a:t>
            </a:r>
            <a:endParaRPr lang="nb-NO" altLang="nb-NO" sz="675">
              <a:solidFill>
                <a:srgbClr val="FFFFFF"/>
              </a:solidFill>
              <a:latin typeface="Helvetica LT Std Light" panose="020B0403020202020204" pitchFamily="34" charset="0"/>
            </a:endParaRPr>
          </a:p>
        </p:txBody>
      </p: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53AE8282-EA10-4488-8079-EA523D1E8E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48118" y="6597352"/>
            <a:ext cx="575153" cy="149404"/>
          </a:xfrm>
        </p:spPr>
        <p:txBody>
          <a:bodyPr/>
          <a:lstStyle/>
          <a:p>
            <a:fld id="{17BF2BD9-323F-497A-A557-11A7E57D23F8}" type="slidenum">
              <a:rPr lang="nb-NO" smtClean="0"/>
              <a:pPr/>
              <a:t>2</a:t>
            </a:fld>
            <a:endParaRPr lang="nb-NO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DF6C49-2D3A-4D5E-8979-6A391AA7B3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3135" y="1700808"/>
            <a:ext cx="10758187" cy="4809114"/>
          </a:xfrm>
        </p:spPr>
        <p:txBody>
          <a:bodyPr>
            <a:normAutofit/>
          </a:bodyPr>
          <a:lstStyle/>
          <a:p>
            <a:r>
              <a:rPr lang="en-US" sz="2400" dirty="0"/>
              <a:t>A Recap to Inheritance &amp; Aggregation</a:t>
            </a:r>
          </a:p>
          <a:p>
            <a:pPr lvl="1"/>
            <a:r>
              <a:rPr lang="en-US" sz="2200" dirty="0"/>
              <a:t>IS-A</a:t>
            </a:r>
          </a:p>
          <a:p>
            <a:pPr lvl="1"/>
            <a:r>
              <a:rPr lang="en-US" sz="2200" dirty="0"/>
              <a:t>HAS-A</a:t>
            </a:r>
          </a:p>
          <a:p>
            <a:r>
              <a:rPr lang="en-US" sz="2400" dirty="0"/>
              <a:t>Abstract</a:t>
            </a:r>
          </a:p>
          <a:p>
            <a:pPr lvl="1"/>
            <a:r>
              <a:rPr lang="en-US" sz="2200" dirty="0"/>
              <a:t>Abstract class</a:t>
            </a:r>
          </a:p>
          <a:p>
            <a:pPr lvl="1"/>
            <a:r>
              <a:rPr lang="en-US" sz="2200" dirty="0"/>
              <a:t>Abstract method</a:t>
            </a:r>
          </a:p>
          <a:p>
            <a:pPr lvl="1"/>
            <a:r>
              <a:rPr lang="en-US" sz="2200" dirty="0"/>
              <a:t>@Override annotation</a:t>
            </a:r>
          </a:p>
          <a:p>
            <a:r>
              <a:rPr lang="en-US" sz="2400" dirty="0"/>
              <a:t>Static</a:t>
            </a:r>
          </a:p>
          <a:p>
            <a:r>
              <a:rPr lang="en-US" sz="2400" dirty="0"/>
              <a:t>Try-with-</a:t>
            </a:r>
            <a:r>
              <a:rPr lang="en-US" sz="2400" dirty="0" err="1"/>
              <a:t>resoures</a:t>
            </a:r>
            <a:endParaRPr lang="en-US" sz="2400" dirty="0"/>
          </a:p>
          <a:p>
            <a:r>
              <a:rPr lang="en-US" sz="2400" dirty="0"/>
              <a:t>HashMap</a:t>
            </a:r>
          </a:p>
          <a:p>
            <a:r>
              <a:rPr lang="en-US" sz="2400" dirty="0"/>
              <a:t>Practice Time</a:t>
            </a:r>
          </a:p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9969663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4"/>
          <p:cNvSpPr>
            <a:spLocks noGrp="1"/>
          </p:cNvSpPr>
          <p:nvPr>
            <p:ph type="title"/>
          </p:nvPr>
        </p:nvSpPr>
        <p:spPr>
          <a:xfrm>
            <a:off x="703135" y="274639"/>
            <a:ext cx="10758187" cy="843356"/>
          </a:xfrm>
        </p:spPr>
        <p:txBody>
          <a:bodyPr/>
          <a:lstStyle/>
          <a:p>
            <a:r>
              <a:rPr lang="nb-NO" altLang="nb-NO" dirty="0" err="1"/>
              <a:t>HashMap</a:t>
            </a:r>
            <a:endParaRPr lang="en-US" altLang="nb-NO" dirty="0"/>
          </a:p>
        </p:txBody>
      </p:sp>
      <p:sp>
        <p:nvSpPr>
          <p:cNvPr id="5124" name="Date Placeholder 4"/>
          <p:cNvSpPr>
            <a:spLocks noGrp="1"/>
          </p:cNvSpPr>
          <p:nvPr>
            <p:ph type="dt" sz="quarter" idx="4294967295"/>
          </p:nvPr>
        </p:nvSpPr>
        <p:spPr bwMode="auto">
          <a:xfrm>
            <a:off x="1524000" y="6604001"/>
            <a:ext cx="611188" cy="182563"/>
          </a:xfrm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  <a:cs typeface="Helvetica LT Std" panose="020B0504020202020204" pitchFamily="34" charset="0"/>
              </a:defRPr>
            </a:lvl1pPr>
            <a:lvl2pPr marL="557190" indent="-214304">
              <a:spcBef>
                <a:spcPct val="20000"/>
              </a:spcBef>
              <a:buFont typeface="Arial" panose="020B0604020202020204" pitchFamily="34" charset="0"/>
              <a:buChar char="–"/>
              <a:defRPr sz="21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2pPr>
            <a:lvl3pPr marL="857216" indent="-171443">
              <a:spcBef>
                <a:spcPct val="200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3pPr>
            <a:lvl4pPr marL="1200102" indent="-171443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4pPr>
            <a:lvl5pPr marL="1542988" indent="-171443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5pPr>
            <a:lvl6pPr marL="1885874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6pPr>
            <a:lvl7pPr marL="2228761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7pPr>
            <a:lvl8pPr marL="2571647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8pPr>
            <a:lvl9pPr marL="2914533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r>
              <a:rPr lang="nb-NO" altLang="nb-NO" sz="675">
                <a:solidFill>
                  <a:schemeClr val="bg1"/>
                </a:solidFill>
                <a:latin typeface="Helvetica LT Std Light" panose="020B0403020202020204" pitchFamily="34" charset="0"/>
              </a:rPr>
              <a:t>23.08.2019</a:t>
            </a:r>
          </a:p>
        </p:txBody>
      </p:sp>
      <p:sp>
        <p:nvSpPr>
          <p:cNvPr id="5125" name="Footer Placeholder 6"/>
          <p:cNvSpPr>
            <a:spLocks noGrp="1"/>
          </p:cNvSpPr>
          <p:nvPr>
            <p:ph type="ftr" sz="quarter" idx="4294967295"/>
          </p:nvPr>
        </p:nvSpPr>
        <p:spPr bwMode="auto">
          <a:xfrm>
            <a:off x="1524001" y="6604001"/>
            <a:ext cx="6759575" cy="182563"/>
          </a:xfrm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  <a:cs typeface="Helvetica LT Std" panose="020B0504020202020204" pitchFamily="34" charset="0"/>
              </a:defRPr>
            </a:lvl1pPr>
            <a:lvl2pPr marL="557190" indent="-214304">
              <a:spcBef>
                <a:spcPct val="20000"/>
              </a:spcBef>
              <a:buFont typeface="Arial" panose="020B0604020202020204" pitchFamily="34" charset="0"/>
              <a:buChar char="–"/>
              <a:defRPr sz="21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2pPr>
            <a:lvl3pPr marL="857216" indent="-171443">
              <a:spcBef>
                <a:spcPct val="200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3pPr>
            <a:lvl4pPr marL="1200102" indent="-171443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4pPr>
            <a:lvl5pPr marL="1542988" indent="-171443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5pPr>
            <a:lvl6pPr marL="1885874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6pPr>
            <a:lvl7pPr marL="2228761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7pPr>
            <a:lvl8pPr marL="2571647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8pPr>
            <a:lvl9pPr marL="2914533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r>
              <a:rPr lang="en-US" altLang="nb-NO" sz="675">
                <a:solidFill>
                  <a:srgbClr val="FFFFFF"/>
                </a:solidFill>
                <a:latin typeface="Helvetica LT Std Light" panose="020B0403020202020204" pitchFamily="34" charset="0"/>
              </a:rPr>
              <a:t>DB1100 Databaser 1 – Tomas Sandnes</a:t>
            </a:r>
            <a:endParaRPr lang="nb-NO" altLang="nb-NO" sz="675">
              <a:solidFill>
                <a:srgbClr val="FFFFFF"/>
              </a:solidFill>
              <a:latin typeface="Helvetica LT Std Light" panose="020B0403020202020204" pitchFamily="34" charset="0"/>
            </a:endParaRPr>
          </a:p>
        </p:txBody>
      </p: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53AE8282-EA10-4488-8079-EA523D1E8E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48118" y="6597352"/>
            <a:ext cx="575153" cy="149404"/>
          </a:xfrm>
        </p:spPr>
        <p:txBody>
          <a:bodyPr/>
          <a:lstStyle/>
          <a:p>
            <a:fld id="{17BF2BD9-323F-497A-A557-11A7E57D23F8}" type="slidenum">
              <a:rPr lang="nb-NO" smtClean="0"/>
              <a:pPr/>
              <a:t>20</a:t>
            </a:fld>
            <a:endParaRPr lang="nb-NO" dirty="0"/>
          </a:p>
        </p:txBody>
      </p:sp>
      <p:pic>
        <p:nvPicPr>
          <p:cNvPr id="8" name="Bilde 7">
            <a:extLst>
              <a:ext uri="{FF2B5EF4-FFF2-40B4-BE49-F238E27FC236}">
                <a16:creationId xmlns:a16="http://schemas.microsoft.com/office/drawing/2014/main" id="{F75E4BE5-D407-4E41-95EF-685EE53CBC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059" y="4400342"/>
            <a:ext cx="6888088" cy="2169097"/>
          </a:xfrm>
          <a:prstGeom prst="rect">
            <a:avLst/>
          </a:prstGeom>
        </p:spPr>
      </p:pic>
      <p:pic>
        <p:nvPicPr>
          <p:cNvPr id="10" name="Bilde 9">
            <a:extLst>
              <a:ext uri="{FF2B5EF4-FFF2-40B4-BE49-F238E27FC236}">
                <a16:creationId xmlns:a16="http://schemas.microsoft.com/office/drawing/2014/main" id="{BF45ABB5-71D7-45DC-9448-96A93893D4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28" y="1896984"/>
            <a:ext cx="6528048" cy="1428951"/>
          </a:xfrm>
          <a:prstGeom prst="rect">
            <a:avLst/>
          </a:prstGeom>
        </p:spPr>
      </p:pic>
      <p:sp>
        <p:nvSpPr>
          <p:cNvPr id="12" name="TekstSylinder 11">
            <a:extLst>
              <a:ext uri="{FF2B5EF4-FFF2-40B4-BE49-F238E27FC236}">
                <a16:creationId xmlns:a16="http://schemas.microsoft.com/office/drawing/2014/main" id="{0E9EC9F9-0A61-498E-9289-E0B57ADF4AB5}"/>
              </a:ext>
            </a:extLst>
          </p:cNvPr>
          <p:cNvSpPr txBox="1"/>
          <p:nvPr/>
        </p:nvSpPr>
        <p:spPr>
          <a:xfrm>
            <a:off x="723781" y="1488062"/>
            <a:ext cx="17347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err="1"/>
              <a:t>Create</a:t>
            </a:r>
            <a:r>
              <a:rPr lang="nb-NO" dirty="0"/>
              <a:t> </a:t>
            </a:r>
            <a:r>
              <a:rPr lang="nb-NO" dirty="0" err="1"/>
              <a:t>HashMap</a:t>
            </a:r>
            <a:endParaRPr lang="nb-NO" dirty="0"/>
          </a:p>
        </p:txBody>
      </p:sp>
      <p:sp>
        <p:nvSpPr>
          <p:cNvPr id="16" name="TekstSylinder 15">
            <a:extLst>
              <a:ext uri="{FF2B5EF4-FFF2-40B4-BE49-F238E27FC236}">
                <a16:creationId xmlns:a16="http://schemas.microsoft.com/office/drawing/2014/main" id="{E76F287E-3365-4CDC-A0C2-618406DFFAB6}"/>
              </a:ext>
            </a:extLst>
          </p:cNvPr>
          <p:cNvSpPr txBox="1"/>
          <p:nvPr/>
        </p:nvSpPr>
        <p:spPr>
          <a:xfrm>
            <a:off x="703135" y="3536700"/>
            <a:ext cx="14830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err="1"/>
              <a:t>Use</a:t>
            </a:r>
            <a:r>
              <a:rPr lang="nb-NO" dirty="0"/>
              <a:t> </a:t>
            </a:r>
            <a:r>
              <a:rPr lang="nb-NO" dirty="0" err="1"/>
              <a:t>HashMap</a:t>
            </a:r>
            <a:endParaRPr lang="nb-NO" dirty="0"/>
          </a:p>
        </p:txBody>
      </p:sp>
      <p:pic>
        <p:nvPicPr>
          <p:cNvPr id="14" name="Bilde 13">
            <a:extLst>
              <a:ext uri="{FF2B5EF4-FFF2-40B4-BE49-F238E27FC236}">
                <a16:creationId xmlns:a16="http://schemas.microsoft.com/office/drawing/2014/main" id="{A7FEA653-E75B-450D-939C-558E02BCEF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7500" y="1826616"/>
            <a:ext cx="5524500" cy="3933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1154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4"/>
          <p:cNvSpPr>
            <a:spLocks noGrp="1"/>
          </p:cNvSpPr>
          <p:nvPr>
            <p:ph type="title"/>
          </p:nvPr>
        </p:nvSpPr>
        <p:spPr>
          <a:xfrm>
            <a:off x="703135" y="274639"/>
            <a:ext cx="10758187" cy="843356"/>
          </a:xfrm>
        </p:spPr>
        <p:txBody>
          <a:bodyPr/>
          <a:lstStyle/>
          <a:p>
            <a:r>
              <a:rPr lang="nb-NO" altLang="nb-NO" dirty="0" err="1"/>
              <a:t>Some</a:t>
            </a:r>
            <a:r>
              <a:rPr lang="nb-NO" altLang="nb-NO" dirty="0"/>
              <a:t> </a:t>
            </a:r>
            <a:r>
              <a:rPr lang="nb-NO" altLang="nb-NO" dirty="0" err="1"/>
              <a:t>rules</a:t>
            </a:r>
            <a:r>
              <a:rPr lang="nb-NO" altLang="nb-NO" dirty="0"/>
              <a:t> </a:t>
            </a:r>
            <a:r>
              <a:rPr lang="nb-NO" altLang="nb-NO" dirty="0" err="1"/>
              <a:t>about</a:t>
            </a:r>
            <a:r>
              <a:rPr lang="nb-NO" altLang="nb-NO" dirty="0"/>
              <a:t> </a:t>
            </a:r>
            <a:r>
              <a:rPr lang="nb-NO" altLang="nb-NO" dirty="0" err="1"/>
              <a:t>HashMap</a:t>
            </a:r>
            <a:endParaRPr lang="en-US" altLang="nb-NO" dirty="0"/>
          </a:p>
        </p:txBody>
      </p:sp>
      <p:sp>
        <p:nvSpPr>
          <p:cNvPr id="5124" name="Date Placeholder 4"/>
          <p:cNvSpPr>
            <a:spLocks noGrp="1"/>
          </p:cNvSpPr>
          <p:nvPr>
            <p:ph type="dt" sz="quarter" idx="4294967295"/>
          </p:nvPr>
        </p:nvSpPr>
        <p:spPr bwMode="auto">
          <a:xfrm>
            <a:off x="1524000" y="6604001"/>
            <a:ext cx="611188" cy="182563"/>
          </a:xfrm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  <a:cs typeface="Helvetica LT Std" panose="020B0504020202020204" pitchFamily="34" charset="0"/>
              </a:defRPr>
            </a:lvl1pPr>
            <a:lvl2pPr marL="557190" indent="-214304">
              <a:spcBef>
                <a:spcPct val="20000"/>
              </a:spcBef>
              <a:buFont typeface="Arial" panose="020B0604020202020204" pitchFamily="34" charset="0"/>
              <a:buChar char="–"/>
              <a:defRPr sz="21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2pPr>
            <a:lvl3pPr marL="857216" indent="-171443">
              <a:spcBef>
                <a:spcPct val="200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3pPr>
            <a:lvl4pPr marL="1200102" indent="-171443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4pPr>
            <a:lvl5pPr marL="1542988" indent="-171443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5pPr>
            <a:lvl6pPr marL="1885874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6pPr>
            <a:lvl7pPr marL="2228761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7pPr>
            <a:lvl8pPr marL="2571647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8pPr>
            <a:lvl9pPr marL="2914533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r>
              <a:rPr lang="nb-NO" altLang="nb-NO" sz="675">
                <a:solidFill>
                  <a:schemeClr val="bg1"/>
                </a:solidFill>
                <a:latin typeface="Helvetica LT Std Light" panose="020B0403020202020204" pitchFamily="34" charset="0"/>
              </a:rPr>
              <a:t>23.08.2019</a:t>
            </a:r>
          </a:p>
        </p:txBody>
      </p:sp>
      <p:sp>
        <p:nvSpPr>
          <p:cNvPr id="5125" name="Footer Placeholder 6"/>
          <p:cNvSpPr>
            <a:spLocks noGrp="1"/>
          </p:cNvSpPr>
          <p:nvPr>
            <p:ph type="ftr" sz="quarter" idx="4294967295"/>
          </p:nvPr>
        </p:nvSpPr>
        <p:spPr bwMode="auto">
          <a:xfrm>
            <a:off x="1524001" y="6604001"/>
            <a:ext cx="6759575" cy="182563"/>
          </a:xfrm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  <a:cs typeface="Helvetica LT Std" panose="020B0504020202020204" pitchFamily="34" charset="0"/>
              </a:defRPr>
            </a:lvl1pPr>
            <a:lvl2pPr marL="557190" indent="-214304">
              <a:spcBef>
                <a:spcPct val="20000"/>
              </a:spcBef>
              <a:buFont typeface="Arial" panose="020B0604020202020204" pitchFamily="34" charset="0"/>
              <a:buChar char="–"/>
              <a:defRPr sz="21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2pPr>
            <a:lvl3pPr marL="857216" indent="-171443">
              <a:spcBef>
                <a:spcPct val="200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3pPr>
            <a:lvl4pPr marL="1200102" indent="-171443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4pPr>
            <a:lvl5pPr marL="1542988" indent="-171443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5pPr>
            <a:lvl6pPr marL="1885874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6pPr>
            <a:lvl7pPr marL="2228761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7pPr>
            <a:lvl8pPr marL="2571647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8pPr>
            <a:lvl9pPr marL="2914533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r>
              <a:rPr lang="en-US" altLang="nb-NO" sz="675">
                <a:solidFill>
                  <a:srgbClr val="FFFFFF"/>
                </a:solidFill>
                <a:latin typeface="Helvetica LT Std Light" panose="020B0403020202020204" pitchFamily="34" charset="0"/>
              </a:rPr>
              <a:t>DB1100 Databaser 1 – Tomas Sandnes</a:t>
            </a:r>
            <a:endParaRPr lang="nb-NO" altLang="nb-NO" sz="675">
              <a:solidFill>
                <a:srgbClr val="FFFFFF"/>
              </a:solidFill>
              <a:latin typeface="Helvetica LT Std Light" panose="020B0403020202020204" pitchFamily="34" charset="0"/>
            </a:endParaRPr>
          </a:p>
        </p:txBody>
      </p: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53AE8282-EA10-4488-8079-EA523D1E8E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48118" y="6597352"/>
            <a:ext cx="575153" cy="149404"/>
          </a:xfrm>
        </p:spPr>
        <p:txBody>
          <a:bodyPr/>
          <a:lstStyle/>
          <a:p>
            <a:fld id="{17BF2BD9-323F-497A-A557-11A7E57D23F8}" type="slidenum">
              <a:rPr lang="nb-NO" smtClean="0"/>
              <a:pPr/>
              <a:t>21</a:t>
            </a:fld>
            <a:endParaRPr lang="nb-NO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DF6C49-2D3A-4D5E-8979-6A391AA7B3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3135" y="1412776"/>
            <a:ext cx="10758187" cy="5097146"/>
          </a:xfrm>
        </p:spPr>
        <p:txBody>
          <a:bodyPr>
            <a:normAutofit/>
          </a:bodyPr>
          <a:lstStyle/>
          <a:p>
            <a:r>
              <a:rPr lang="en-US" sz="200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Java HashMap allows us to store key and value pair.</a:t>
            </a:r>
          </a:p>
          <a:p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Java HashMap Is great to use if we want to find an object based on a key.</a:t>
            </a:r>
            <a:endParaRPr lang="en-US" sz="2000" dirty="0"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Java HashMap contains only unique keys. </a:t>
            </a:r>
          </a:p>
          <a:p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If you try to insert the duplicate key, it will replace the element of the corresponding key.</a:t>
            </a:r>
          </a:p>
          <a:p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Java HashMap may have one null key and multiple null values.</a:t>
            </a:r>
          </a:p>
          <a:p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Java HashMap maintains no order</a:t>
            </a:r>
          </a:p>
          <a:p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We can put objects of defined types and sub-types.</a:t>
            </a:r>
          </a:p>
          <a:p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HashMap class is found in </a:t>
            </a:r>
            <a:r>
              <a:rPr lang="en-US" sz="2000" dirty="0" err="1">
                <a:latin typeface="Segoe UI" panose="020B0502040204020203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java.util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 package.</a:t>
            </a:r>
          </a:p>
          <a:p>
            <a:endParaRPr lang="en-US" sz="2000" dirty="0">
              <a:latin typeface="Segoe UI" panose="020B0502040204020203" pitchFamily="34" charset="0"/>
              <a:cs typeface="Segoe UI" panose="020B0502040204020203" pitchFamily="34" charset="0"/>
              <a:sym typeface="Wingdings" panose="05000000000000000000" pitchFamily="2" charset="2"/>
            </a:endParaRPr>
          </a:p>
          <a:p>
            <a:endParaRPr lang="en-US" sz="2000" dirty="0">
              <a:effectLst/>
              <a:latin typeface="Segoe UI" panose="020B0502040204020203" pitchFamily="34" charset="0"/>
              <a:cs typeface="Segoe UI" panose="020B0502040204020203" pitchFamily="34" charset="0"/>
              <a:sym typeface="Wingdings" panose="05000000000000000000" pitchFamily="2" charset="2"/>
            </a:endParaRPr>
          </a:p>
          <a:p>
            <a:endParaRPr lang="en-US" sz="2000" dirty="0"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US" sz="12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3271469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4"/>
          <p:cNvSpPr>
            <a:spLocks noGrp="1"/>
          </p:cNvSpPr>
          <p:nvPr>
            <p:ph type="title"/>
          </p:nvPr>
        </p:nvSpPr>
        <p:spPr>
          <a:xfrm>
            <a:off x="703135" y="274639"/>
            <a:ext cx="10758187" cy="843356"/>
          </a:xfrm>
        </p:spPr>
        <p:txBody>
          <a:bodyPr/>
          <a:lstStyle/>
          <a:p>
            <a:r>
              <a:rPr lang="nb-NO" altLang="nb-NO" dirty="0" err="1"/>
              <a:t>Iterating</a:t>
            </a:r>
            <a:r>
              <a:rPr lang="nb-NO" altLang="nb-NO" dirty="0"/>
              <a:t> over </a:t>
            </a:r>
            <a:r>
              <a:rPr lang="nb-NO" altLang="nb-NO" dirty="0" err="1"/>
              <a:t>objects</a:t>
            </a:r>
            <a:r>
              <a:rPr lang="nb-NO" altLang="nb-NO" dirty="0"/>
              <a:t> in a </a:t>
            </a:r>
            <a:r>
              <a:rPr lang="nb-NO" altLang="nb-NO" dirty="0" err="1"/>
              <a:t>HashMap</a:t>
            </a:r>
            <a:endParaRPr lang="en-US" altLang="nb-NO" dirty="0"/>
          </a:p>
        </p:txBody>
      </p:sp>
      <p:sp>
        <p:nvSpPr>
          <p:cNvPr id="5124" name="Date Placeholder 4"/>
          <p:cNvSpPr>
            <a:spLocks noGrp="1"/>
          </p:cNvSpPr>
          <p:nvPr>
            <p:ph type="dt" sz="quarter" idx="4294967295"/>
          </p:nvPr>
        </p:nvSpPr>
        <p:spPr bwMode="auto">
          <a:xfrm>
            <a:off x="1524000" y="6604001"/>
            <a:ext cx="611188" cy="182563"/>
          </a:xfrm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  <a:cs typeface="Helvetica LT Std" panose="020B0504020202020204" pitchFamily="34" charset="0"/>
              </a:defRPr>
            </a:lvl1pPr>
            <a:lvl2pPr marL="557190" indent="-214304">
              <a:spcBef>
                <a:spcPct val="20000"/>
              </a:spcBef>
              <a:buFont typeface="Arial" panose="020B0604020202020204" pitchFamily="34" charset="0"/>
              <a:buChar char="–"/>
              <a:defRPr sz="21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2pPr>
            <a:lvl3pPr marL="857216" indent="-171443">
              <a:spcBef>
                <a:spcPct val="200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3pPr>
            <a:lvl4pPr marL="1200102" indent="-171443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4pPr>
            <a:lvl5pPr marL="1542988" indent="-171443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5pPr>
            <a:lvl6pPr marL="1885874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6pPr>
            <a:lvl7pPr marL="2228761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7pPr>
            <a:lvl8pPr marL="2571647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8pPr>
            <a:lvl9pPr marL="2914533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r>
              <a:rPr lang="nb-NO" altLang="nb-NO" sz="675">
                <a:solidFill>
                  <a:schemeClr val="bg1"/>
                </a:solidFill>
                <a:latin typeface="Helvetica LT Std Light" panose="020B0403020202020204" pitchFamily="34" charset="0"/>
              </a:rPr>
              <a:t>23.08.2019</a:t>
            </a:r>
          </a:p>
        </p:txBody>
      </p:sp>
      <p:sp>
        <p:nvSpPr>
          <p:cNvPr id="5125" name="Footer Placeholder 6"/>
          <p:cNvSpPr>
            <a:spLocks noGrp="1"/>
          </p:cNvSpPr>
          <p:nvPr>
            <p:ph type="ftr" sz="quarter" idx="4294967295"/>
          </p:nvPr>
        </p:nvSpPr>
        <p:spPr bwMode="auto">
          <a:xfrm>
            <a:off x="1524001" y="6604001"/>
            <a:ext cx="6759575" cy="182563"/>
          </a:xfrm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  <a:cs typeface="Helvetica LT Std" panose="020B0504020202020204" pitchFamily="34" charset="0"/>
              </a:defRPr>
            </a:lvl1pPr>
            <a:lvl2pPr marL="557190" indent="-214304">
              <a:spcBef>
                <a:spcPct val="20000"/>
              </a:spcBef>
              <a:buFont typeface="Arial" panose="020B0604020202020204" pitchFamily="34" charset="0"/>
              <a:buChar char="–"/>
              <a:defRPr sz="21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2pPr>
            <a:lvl3pPr marL="857216" indent="-171443">
              <a:spcBef>
                <a:spcPct val="200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3pPr>
            <a:lvl4pPr marL="1200102" indent="-171443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4pPr>
            <a:lvl5pPr marL="1542988" indent="-171443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5pPr>
            <a:lvl6pPr marL="1885874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6pPr>
            <a:lvl7pPr marL="2228761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7pPr>
            <a:lvl8pPr marL="2571647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8pPr>
            <a:lvl9pPr marL="2914533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r>
              <a:rPr lang="en-US" altLang="nb-NO" sz="675">
                <a:solidFill>
                  <a:srgbClr val="FFFFFF"/>
                </a:solidFill>
                <a:latin typeface="Helvetica LT Std Light" panose="020B0403020202020204" pitchFamily="34" charset="0"/>
              </a:rPr>
              <a:t>DB1100 Databaser 1 – Tomas Sandnes</a:t>
            </a:r>
            <a:endParaRPr lang="nb-NO" altLang="nb-NO" sz="675">
              <a:solidFill>
                <a:srgbClr val="FFFFFF"/>
              </a:solidFill>
              <a:latin typeface="Helvetica LT Std Light" panose="020B0403020202020204" pitchFamily="34" charset="0"/>
            </a:endParaRPr>
          </a:p>
        </p:txBody>
      </p: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53AE8282-EA10-4488-8079-EA523D1E8E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48118" y="6597352"/>
            <a:ext cx="575153" cy="149404"/>
          </a:xfrm>
        </p:spPr>
        <p:txBody>
          <a:bodyPr/>
          <a:lstStyle/>
          <a:p>
            <a:fld id="{17BF2BD9-323F-497A-A557-11A7E57D23F8}" type="slidenum">
              <a:rPr lang="nb-NO" smtClean="0"/>
              <a:pPr/>
              <a:t>22</a:t>
            </a:fld>
            <a:endParaRPr lang="nb-NO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DF6C49-2D3A-4D5E-8979-6A391AA7B3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3135" y="1412776"/>
            <a:ext cx="10758187" cy="5097146"/>
          </a:xfrm>
        </p:spPr>
        <p:txBody>
          <a:bodyPr>
            <a:normAutofit/>
          </a:bodyPr>
          <a:lstStyle/>
          <a:p>
            <a:endParaRPr lang="en-US" sz="2000" dirty="0">
              <a:latin typeface="Segoe UI" panose="020B0502040204020203" pitchFamily="34" charset="0"/>
              <a:cs typeface="Segoe UI" panose="020B0502040204020203" pitchFamily="34" charset="0"/>
              <a:sym typeface="Wingdings" panose="05000000000000000000" pitchFamily="2" charset="2"/>
            </a:endParaRPr>
          </a:p>
          <a:p>
            <a:endParaRPr lang="en-US" sz="2000" dirty="0">
              <a:effectLst/>
              <a:latin typeface="Segoe UI" panose="020B0502040204020203" pitchFamily="34" charset="0"/>
              <a:cs typeface="Segoe UI" panose="020B0502040204020203" pitchFamily="34" charset="0"/>
              <a:sym typeface="Wingdings" panose="05000000000000000000" pitchFamily="2" charset="2"/>
            </a:endParaRPr>
          </a:p>
          <a:p>
            <a:endParaRPr lang="en-US" sz="2000" dirty="0"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US" sz="12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2000" dirty="0"/>
          </a:p>
        </p:txBody>
      </p:sp>
      <p:pic>
        <p:nvPicPr>
          <p:cNvPr id="3" name="Bilde 2">
            <a:extLst>
              <a:ext uri="{FF2B5EF4-FFF2-40B4-BE49-F238E27FC236}">
                <a16:creationId xmlns:a16="http://schemas.microsoft.com/office/drawing/2014/main" id="{377CD959-EDE0-4896-B0B1-40E88DB495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9776" y="1196985"/>
            <a:ext cx="7258050" cy="3381375"/>
          </a:xfrm>
          <a:prstGeom prst="rect">
            <a:avLst/>
          </a:prstGeom>
        </p:spPr>
      </p:pic>
      <p:pic>
        <p:nvPicPr>
          <p:cNvPr id="6" name="Bilde 5">
            <a:extLst>
              <a:ext uri="{FF2B5EF4-FFF2-40B4-BE49-F238E27FC236}">
                <a16:creationId xmlns:a16="http://schemas.microsoft.com/office/drawing/2014/main" id="{50855FFD-6692-4759-AADF-C15056FAE0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0030" y="4619625"/>
            <a:ext cx="7267796" cy="2238375"/>
          </a:xfrm>
          <a:prstGeom prst="rect">
            <a:avLst/>
          </a:prstGeom>
        </p:spPr>
      </p:pic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003AC9A0-1070-4707-BB40-FD223C73397F}"/>
              </a:ext>
            </a:extLst>
          </p:cNvPr>
          <p:cNvSpPr txBox="1">
            <a:spLocks/>
          </p:cNvSpPr>
          <p:nvPr/>
        </p:nvSpPr>
        <p:spPr>
          <a:xfrm>
            <a:off x="855535" y="1565176"/>
            <a:ext cx="2864201" cy="509714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14526" indent="-214526" algn="l" defTabSz="81427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61600" indent="-254461" algn="l" defTabSz="81427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17848" indent="-203569" algn="l" defTabSz="81427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24987" indent="-203569" algn="l" defTabSz="81427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32126" indent="-203569" algn="l" defTabSz="814279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39265" indent="-203569" algn="l" defTabSz="81427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46404" indent="-203569" algn="l" defTabSz="81427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53544" indent="-203569" algn="l" defTabSz="81427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60683" indent="-203569" algn="l" defTabSz="81427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Iterate over HashMap can be done in many different ways.</a:t>
            </a:r>
          </a:p>
          <a:p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We can use value() method</a:t>
            </a:r>
          </a:p>
          <a:p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We can use </a:t>
            </a:r>
            <a:r>
              <a:rPr lang="en-US" sz="2000" dirty="0" err="1">
                <a:latin typeface="Segoe UI" panose="020B0502040204020203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entrySet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() method</a:t>
            </a:r>
          </a:p>
          <a:p>
            <a:endParaRPr lang="en-US" sz="2000" dirty="0">
              <a:latin typeface="Segoe UI" panose="020B0502040204020203" pitchFamily="34" charset="0"/>
              <a:cs typeface="Segoe UI" panose="020B0502040204020203" pitchFamily="34" charset="0"/>
              <a:sym typeface="Wingdings" panose="05000000000000000000" pitchFamily="2" charset="2"/>
            </a:endParaRPr>
          </a:p>
          <a:p>
            <a:endParaRPr lang="en-US" sz="2000" dirty="0">
              <a:latin typeface="Segoe UI" panose="020B0502040204020203" pitchFamily="34" charset="0"/>
              <a:cs typeface="Segoe UI" panose="020B0502040204020203" pitchFamily="34" charset="0"/>
              <a:sym typeface="Wingdings" panose="05000000000000000000" pitchFamily="2" charset="2"/>
            </a:endParaRPr>
          </a:p>
          <a:p>
            <a:endParaRPr lang="en-US" sz="2000" dirty="0">
              <a:latin typeface="Segoe UI" panose="020B0502040204020203" pitchFamily="34" charset="0"/>
              <a:cs typeface="Segoe UI" panose="020B0502040204020203" pitchFamily="34" charset="0"/>
              <a:sym typeface="Wingdings" panose="05000000000000000000" pitchFamily="2" charset="2"/>
            </a:endParaRPr>
          </a:p>
          <a:p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12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255540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4"/>
          <p:cNvSpPr>
            <a:spLocks noGrp="1"/>
          </p:cNvSpPr>
          <p:nvPr>
            <p:ph type="title"/>
          </p:nvPr>
        </p:nvSpPr>
        <p:spPr>
          <a:xfrm>
            <a:off x="703135" y="274639"/>
            <a:ext cx="10758187" cy="843356"/>
          </a:xfrm>
        </p:spPr>
        <p:txBody>
          <a:bodyPr/>
          <a:lstStyle/>
          <a:p>
            <a:r>
              <a:rPr lang="nb-NO" altLang="nb-NO" dirty="0" err="1"/>
              <a:t>Iterating</a:t>
            </a:r>
            <a:r>
              <a:rPr lang="nb-NO" altLang="nb-NO" dirty="0"/>
              <a:t> over </a:t>
            </a:r>
            <a:r>
              <a:rPr lang="nb-NO" altLang="nb-NO" dirty="0" err="1"/>
              <a:t>objects</a:t>
            </a:r>
            <a:r>
              <a:rPr lang="nb-NO" altLang="nb-NO" dirty="0"/>
              <a:t> in a </a:t>
            </a:r>
            <a:r>
              <a:rPr lang="nb-NO" altLang="nb-NO" dirty="0" err="1"/>
              <a:t>HashMap</a:t>
            </a:r>
            <a:endParaRPr lang="en-US" altLang="nb-NO" dirty="0"/>
          </a:p>
        </p:txBody>
      </p:sp>
      <p:sp>
        <p:nvSpPr>
          <p:cNvPr id="5124" name="Date Placeholder 4"/>
          <p:cNvSpPr>
            <a:spLocks noGrp="1"/>
          </p:cNvSpPr>
          <p:nvPr>
            <p:ph type="dt" sz="quarter" idx="4294967295"/>
          </p:nvPr>
        </p:nvSpPr>
        <p:spPr bwMode="auto">
          <a:xfrm>
            <a:off x="1524000" y="6604001"/>
            <a:ext cx="611188" cy="182563"/>
          </a:xfrm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  <a:cs typeface="Helvetica LT Std" panose="020B0504020202020204" pitchFamily="34" charset="0"/>
              </a:defRPr>
            </a:lvl1pPr>
            <a:lvl2pPr marL="557190" indent="-214304">
              <a:spcBef>
                <a:spcPct val="20000"/>
              </a:spcBef>
              <a:buFont typeface="Arial" panose="020B0604020202020204" pitchFamily="34" charset="0"/>
              <a:buChar char="–"/>
              <a:defRPr sz="21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2pPr>
            <a:lvl3pPr marL="857216" indent="-171443">
              <a:spcBef>
                <a:spcPct val="200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3pPr>
            <a:lvl4pPr marL="1200102" indent="-171443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4pPr>
            <a:lvl5pPr marL="1542988" indent="-171443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5pPr>
            <a:lvl6pPr marL="1885874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6pPr>
            <a:lvl7pPr marL="2228761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7pPr>
            <a:lvl8pPr marL="2571647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8pPr>
            <a:lvl9pPr marL="2914533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r>
              <a:rPr lang="nb-NO" altLang="nb-NO" sz="675">
                <a:solidFill>
                  <a:schemeClr val="bg1"/>
                </a:solidFill>
                <a:latin typeface="Helvetica LT Std Light" panose="020B0403020202020204" pitchFamily="34" charset="0"/>
              </a:rPr>
              <a:t>23.08.2019</a:t>
            </a:r>
          </a:p>
        </p:txBody>
      </p:sp>
      <p:sp>
        <p:nvSpPr>
          <p:cNvPr id="5125" name="Footer Placeholder 6"/>
          <p:cNvSpPr>
            <a:spLocks noGrp="1"/>
          </p:cNvSpPr>
          <p:nvPr>
            <p:ph type="ftr" sz="quarter" idx="4294967295"/>
          </p:nvPr>
        </p:nvSpPr>
        <p:spPr bwMode="auto">
          <a:xfrm>
            <a:off x="1524001" y="6604001"/>
            <a:ext cx="6759575" cy="182563"/>
          </a:xfrm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  <a:cs typeface="Helvetica LT Std" panose="020B0504020202020204" pitchFamily="34" charset="0"/>
              </a:defRPr>
            </a:lvl1pPr>
            <a:lvl2pPr marL="557190" indent="-214304">
              <a:spcBef>
                <a:spcPct val="20000"/>
              </a:spcBef>
              <a:buFont typeface="Arial" panose="020B0604020202020204" pitchFamily="34" charset="0"/>
              <a:buChar char="–"/>
              <a:defRPr sz="21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2pPr>
            <a:lvl3pPr marL="857216" indent="-171443">
              <a:spcBef>
                <a:spcPct val="200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3pPr>
            <a:lvl4pPr marL="1200102" indent="-171443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4pPr>
            <a:lvl5pPr marL="1542988" indent="-171443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5pPr>
            <a:lvl6pPr marL="1885874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6pPr>
            <a:lvl7pPr marL="2228761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7pPr>
            <a:lvl8pPr marL="2571647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8pPr>
            <a:lvl9pPr marL="2914533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r>
              <a:rPr lang="en-US" altLang="nb-NO" sz="675">
                <a:solidFill>
                  <a:srgbClr val="FFFFFF"/>
                </a:solidFill>
                <a:latin typeface="Helvetica LT Std Light" panose="020B0403020202020204" pitchFamily="34" charset="0"/>
              </a:rPr>
              <a:t>DB1100 Databaser 1 – Tomas Sandnes</a:t>
            </a:r>
            <a:endParaRPr lang="nb-NO" altLang="nb-NO" sz="675">
              <a:solidFill>
                <a:srgbClr val="FFFFFF"/>
              </a:solidFill>
              <a:latin typeface="Helvetica LT Std Light" panose="020B0403020202020204" pitchFamily="34" charset="0"/>
            </a:endParaRPr>
          </a:p>
        </p:txBody>
      </p: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53AE8282-EA10-4488-8079-EA523D1E8E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48118" y="6597352"/>
            <a:ext cx="575153" cy="149404"/>
          </a:xfrm>
        </p:spPr>
        <p:txBody>
          <a:bodyPr/>
          <a:lstStyle/>
          <a:p>
            <a:fld id="{17BF2BD9-323F-497A-A557-11A7E57D23F8}" type="slidenum">
              <a:rPr lang="nb-NO" smtClean="0"/>
              <a:pPr/>
              <a:t>23</a:t>
            </a:fld>
            <a:endParaRPr lang="nb-NO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DF6C49-2D3A-4D5E-8979-6A391AA7B3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3135" y="1412776"/>
            <a:ext cx="10758187" cy="5097146"/>
          </a:xfrm>
        </p:spPr>
        <p:txBody>
          <a:bodyPr>
            <a:normAutofit/>
          </a:bodyPr>
          <a:lstStyle/>
          <a:p>
            <a:endParaRPr lang="en-US" sz="2000" dirty="0">
              <a:latin typeface="Segoe UI" panose="020B0502040204020203" pitchFamily="34" charset="0"/>
              <a:cs typeface="Segoe UI" panose="020B0502040204020203" pitchFamily="34" charset="0"/>
              <a:sym typeface="Wingdings" panose="05000000000000000000" pitchFamily="2" charset="2"/>
            </a:endParaRPr>
          </a:p>
          <a:p>
            <a:endParaRPr lang="en-US" sz="2000" dirty="0">
              <a:effectLst/>
              <a:latin typeface="Segoe UI" panose="020B0502040204020203" pitchFamily="34" charset="0"/>
              <a:cs typeface="Segoe UI" panose="020B0502040204020203" pitchFamily="34" charset="0"/>
              <a:sym typeface="Wingdings" panose="05000000000000000000" pitchFamily="2" charset="2"/>
            </a:endParaRPr>
          </a:p>
          <a:p>
            <a:endParaRPr lang="en-US" sz="2000" dirty="0"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US" sz="12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2000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003AC9A0-1070-4707-BB40-FD223C73397F}"/>
              </a:ext>
            </a:extLst>
          </p:cNvPr>
          <p:cNvSpPr txBox="1">
            <a:spLocks/>
          </p:cNvSpPr>
          <p:nvPr/>
        </p:nvSpPr>
        <p:spPr>
          <a:xfrm>
            <a:off x="855535" y="1565176"/>
            <a:ext cx="2864201" cy="509714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14526" indent="-214526" algn="l" defTabSz="81427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61600" indent="-254461" algn="l" defTabSz="81427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17848" indent="-203569" algn="l" defTabSz="81427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24987" indent="-203569" algn="l" defTabSz="81427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32126" indent="-203569" algn="l" defTabSz="814279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39265" indent="-203569" algn="l" defTabSz="81427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46404" indent="-203569" algn="l" defTabSz="81427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53544" indent="-203569" algn="l" defTabSz="81427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60683" indent="-203569" algn="l" defTabSz="81427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We can also use Iterator interface</a:t>
            </a:r>
          </a:p>
          <a:p>
            <a:endParaRPr lang="en-US" sz="2000" dirty="0">
              <a:latin typeface="Segoe UI" panose="020B0502040204020203" pitchFamily="34" charset="0"/>
              <a:cs typeface="Segoe UI" panose="020B0502040204020203" pitchFamily="34" charset="0"/>
              <a:sym typeface="Wingdings" panose="05000000000000000000" pitchFamily="2" charset="2"/>
            </a:endParaRPr>
          </a:p>
          <a:p>
            <a:endParaRPr lang="en-US" sz="2000" dirty="0">
              <a:latin typeface="Segoe UI" panose="020B0502040204020203" pitchFamily="34" charset="0"/>
              <a:cs typeface="Segoe UI" panose="020B0502040204020203" pitchFamily="34" charset="0"/>
              <a:sym typeface="Wingdings" panose="05000000000000000000" pitchFamily="2" charset="2"/>
            </a:endParaRPr>
          </a:p>
          <a:p>
            <a:endParaRPr lang="en-US" sz="2000" dirty="0">
              <a:latin typeface="Segoe UI" panose="020B0502040204020203" pitchFamily="34" charset="0"/>
              <a:cs typeface="Segoe UI" panose="020B0502040204020203" pitchFamily="34" charset="0"/>
              <a:sym typeface="Wingdings" panose="05000000000000000000" pitchFamily="2" charset="2"/>
            </a:endParaRPr>
          </a:p>
          <a:p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12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2000" dirty="0"/>
          </a:p>
        </p:txBody>
      </p:sp>
      <p:pic>
        <p:nvPicPr>
          <p:cNvPr id="5" name="Bilde 4">
            <a:extLst>
              <a:ext uri="{FF2B5EF4-FFF2-40B4-BE49-F238E27FC236}">
                <a16:creationId xmlns:a16="http://schemas.microsoft.com/office/drawing/2014/main" id="{63EE30DA-475F-4C30-A052-21B818C4EF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9776" y="1628800"/>
            <a:ext cx="7705725" cy="284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4697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0053F2F1-0E07-4DCA-8414-0BD113C95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Before</a:t>
            </a:r>
            <a:r>
              <a:rPr lang="nb-NO" dirty="0"/>
              <a:t> </a:t>
            </a:r>
            <a:r>
              <a:rPr lang="nb-NO" dirty="0" err="1"/>
              <a:t>we</a:t>
            </a:r>
            <a:r>
              <a:rPr lang="nb-NO" dirty="0"/>
              <a:t> end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786C9647-8661-4A99-8939-C33D41CDFA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nb-NO" sz="2400" dirty="0"/>
              <a:t>Goals for </a:t>
            </a:r>
            <a:r>
              <a:rPr lang="nb-NO" sz="2400" dirty="0" err="1"/>
              <a:t>this</a:t>
            </a:r>
            <a:r>
              <a:rPr lang="nb-NO" sz="2400" dirty="0"/>
              <a:t> </a:t>
            </a:r>
            <a:r>
              <a:rPr lang="nb-NO" sz="2400" dirty="0" err="1"/>
              <a:t>session</a:t>
            </a:r>
            <a:r>
              <a:rPr lang="nb-NO" sz="2400" dirty="0"/>
              <a:t>:</a:t>
            </a:r>
          </a:p>
          <a:p>
            <a:pPr lvl="1"/>
            <a:r>
              <a:rPr lang="nb-NO" sz="2000" dirty="0"/>
              <a:t>I </a:t>
            </a:r>
            <a:r>
              <a:rPr lang="nb-NO" sz="2000" dirty="0" err="1"/>
              <a:t>can</a:t>
            </a:r>
            <a:r>
              <a:rPr lang="nb-NO" sz="2000" dirty="0"/>
              <a:t> </a:t>
            </a:r>
            <a:r>
              <a:rPr lang="nb-NO" sz="2000" dirty="0" err="1"/>
              <a:t>use</a:t>
            </a:r>
            <a:r>
              <a:rPr lang="nb-NO" sz="2000" dirty="0"/>
              <a:t> </a:t>
            </a:r>
            <a:r>
              <a:rPr lang="nb-NO" sz="2000" dirty="0" err="1"/>
              <a:t>abstract</a:t>
            </a:r>
            <a:r>
              <a:rPr lang="nb-NO" sz="2000" dirty="0"/>
              <a:t> </a:t>
            </a:r>
            <a:r>
              <a:rPr lang="nb-NO" sz="2000" dirty="0" err="1"/>
              <a:t>classes</a:t>
            </a:r>
            <a:r>
              <a:rPr lang="nb-NO" sz="2000" dirty="0"/>
              <a:t>, and I understand </a:t>
            </a:r>
            <a:r>
              <a:rPr lang="nb-NO" sz="2000" dirty="0" err="1"/>
              <a:t>what</a:t>
            </a:r>
            <a:r>
              <a:rPr lang="nb-NO" sz="2000" dirty="0"/>
              <a:t> </a:t>
            </a:r>
            <a:r>
              <a:rPr lang="nb-NO" sz="2000" dirty="0" err="1"/>
              <a:t>that</a:t>
            </a:r>
            <a:r>
              <a:rPr lang="nb-NO" sz="2000" dirty="0"/>
              <a:t> </a:t>
            </a:r>
            <a:r>
              <a:rPr lang="nb-NO" sz="2000" dirty="0" err="1"/>
              <a:t>means</a:t>
            </a:r>
            <a:endParaRPr lang="nb-NO" sz="2000" dirty="0"/>
          </a:p>
          <a:p>
            <a:pPr lvl="1"/>
            <a:r>
              <a:rPr lang="nb-NO" sz="2000" dirty="0">
                <a:latin typeface="Segoe UI" panose="020B0502040204020203" pitchFamily="34" charset="0"/>
                <a:cs typeface="Segoe UI" panose="020B0502040204020203" pitchFamily="34" charset="0"/>
              </a:rPr>
              <a:t>I </a:t>
            </a:r>
            <a:r>
              <a:rPr lang="nb-NO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can</a:t>
            </a:r>
            <a:r>
              <a:rPr lang="nb-NO" sz="20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nb-NO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use</a:t>
            </a:r>
            <a:r>
              <a:rPr lang="nb-NO" sz="20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nb-NO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abstract</a:t>
            </a:r>
            <a:r>
              <a:rPr lang="nb-NO" sz="20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nb-NO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methods</a:t>
            </a:r>
            <a:r>
              <a:rPr lang="nb-NO" sz="2000" dirty="0">
                <a:latin typeface="Segoe UI" panose="020B0502040204020203" pitchFamily="34" charset="0"/>
                <a:cs typeface="Segoe UI" panose="020B0502040204020203" pitchFamily="34" charset="0"/>
              </a:rPr>
              <a:t>, and I understand </a:t>
            </a:r>
            <a:r>
              <a:rPr lang="nb-NO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what</a:t>
            </a:r>
            <a:r>
              <a:rPr lang="nb-NO" sz="20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nb-NO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that</a:t>
            </a:r>
            <a:r>
              <a:rPr lang="nb-NO" sz="20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nb-NO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means</a:t>
            </a:r>
            <a:endParaRPr lang="nb-NO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lvl="1"/>
            <a:r>
              <a:rPr lang="nb-NO" sz="2000" dirty="0">
                <a:latin typeface="Segoe UI" panose="020B0502040204020203" pitchFamily="34" charset="0"/>
                <a:cs typeface="Segoe UI" panose="020B0502040204020203" pitchFamily="34" charset="0"/>
              </a:rPr>
              <a:t>I understand </a:t>
            </a:r>
            <a:r>
              <a:rPr lang="nb-NO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what</a:t>
            </a:r>
            <a:r>
              <a:rPr lang="nb-NO" sz="20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nb-NO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aggregation</a:t>
            </a:r>
            <a:r>
              <a:rPr lang="nb-NO" sz="20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nb-NO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entails</a:t>
            </a:r>
            <a:endParaRPr lang="nb-NO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lvl="1"/>
            <a:r>
              <a:rPr lang="nb-NO" sz="2000" dirty="0">
                <a:latin typeface="Segoe UI" panose="020B0502040204020203" pitchFamily="34" charset="0"/>
                <a:cs typeface="Segoe UI" panose="020B0502040204020203" pitchFamily="34" charset="0"/>
              </a:rPr>
              <a:t>I </a:t>
            </a:r>
            <a:r>
              <a:rPr lang="nb-NO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know</a:t>
            </a:r>
            <a:r>
              <a:rPr lang="nb-NO" sz="20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nb-NO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Static</a:t>
            </a:r>
            <a:endParaRPr lang="nb-NO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lvl="1"/>
            <a:r>
              <a:rPr lang="nb-NO" sz="2000" dirty="0">
                <a:latin typeface="Segoe UI" panose="020B0502040204020203" pitchFamily="34" charset="0"/>
                <a:cs typeface="Segoe UI" panose="020B0502040204020203" pitchFamily="34" charset="0"/>
              </a:rPr>
              <a:t>I understand </a:t>
            </a:r>
            <a:r>
              <a:rPr lang="nb-NO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why</a:t>
            </a:r>
            <a:r>
              <a:rPr lang="nb-NO" sz="20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nb-NO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we</a:t>
            </a:r>
            <a:r>
              <a:rPr lang="nb-NO" sz="20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nb-NO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use</a:t>
            </a:r>
            <a:r>
              <a:rPr lang="nb-NO" sz="2000" dirty="0">
                <a:latin typeface="Segoe UI" panose="020B0502040204020203" pitchFamily="34" charset="0"/>
                <a:cs typeface="Segoe UI" panose="020B0502040204020203" pitchFamily="34" charset="0"/>
              </a:rPr>
              <a:t> @Override </a:t>
            </a:r>
            <a:r>
              <a:rPr lang="nb-NO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annotation</a:t>
            </a:r>
            <a:endParaRPr lang="nb-NO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lvl="1"/>
            <a:r>
              <a:rPr lang="nb-NO" sz="2000" dirty="0">
                <a:latin typeface="Segoe UI" panose="020B0502040204020203" pitchFamily="34" charset="0"/>
                <a:cs typeface="Segoe UI" panose="020B0502040204020203" pitchFamily="34" charset="0"/>
              </a:rPr>
              <a:t>I </a:t>
            </a:r>
            <a:r>
              <a:rPr lang="nb-NO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know</a:t>
            </a:r>
            <a:r>
              <a:rPr lang="nb-NO" sz="20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nb-NO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how</a:t>
            </a:r>
            <a:r>
              <a:rPr lang="nb-NO" sz="2000" dirty="0">
                <a:latin typeface="Segoe UI" panose="020B0502040204020203" pitchFamily="34" charset="0"/>
                <a:cs typeface="Segoe UI" panose="020B0502040204020203" pitchFamily="34" charset="0"/>
              </a:rPr>
              <a:t> to </a:t>
            </a:r>
            <a:r>
              <a:rPr lang="nb-NO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use</a:t>
            </a:r>
            <a:r>
              <a:rPr lang="nb-NO" sz="20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nb-NO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try-with-resources</a:t>
            </a:r>
            <a:endParaRPr lang="nb-NO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lvl="1"/>
            <a:r>
              <a:rPr lang="nb-NO" sz="2000" dirty="0">
                <a:latin typeface="Segoe UI" panose="020B0502040204020203" pitchFamily="34" charset="0"/>
                <a:cs typeface="Segoe UI" panose="020B0502040204020203" pitchFamily="34" charset="0"/>
              </a:rPr>
              <a:t>I </a:t>
            </a:r>
            <a:r>
              <a:rPr lang="nb-NO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know</a:t>
            </a:r>
            <a:r>
              <a:rPr lang="nb-NO" sz="20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nb-NO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how</a:t>
            </a:r>
            <a:r>
              <a:rPr lang="nb-NO" sz="2000" dirty="0">
                <a:latin typeface="Segoe UI" panose="020B0502040204020203" pitchFamily="34" charset="0"/>
                <a:cs typeface="Segoe UI" panose="020B0502040204020203" pitchFamily="34" charset="0"/>
              </a:rPr>
              <a:t> to </a:t>
            </a:r>
            <a:r>
              <a:rPr lang="nb-NO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use</a:t>
            </a:r>
            <a:r>
              <a:rPr lang="nb-NO" sz="2000" dirty="0">
                <a:latin typeface="Segoe UI" panose="020B0502040204020203" pitchFamily="34" charset="0"/>
                <a:cs typeface="Segoe UI" panose="020B0502040204020203" pitchFamily="34" charset="0"/>
              </a:rPr>
              <a:t> a </a:t>
            </a:r>
            <a:r>
              <a:rPr lang="nb-NO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HashMap</a:t>
            </a:r>
            <a:endParaRPr lang="nb-NO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r>
              <a:rPr lang="nb-NO" sz="2400" dirty="0" err="1"/>
              <a:t>Remember</a:t>
            </a:r>
            <a:r>
              <a:rPr lang="nb-NO" sz="2400" dirty="0"/>
              <a:t>, do not just </a:t>
            </a:r>
            <a:r>
              <a:rPr lang="nb-NO" sz="2400" dirty="0" err="1"/>
              <a:t>read</a:t>
            </a:r>
            <a:r>
              <a:rPr lang="nb-NO" sz="2400" dirty="0"/>
              <a:t> </a:t>
            </a:r>
            <a:r>
              <a:rPr lang="nb-NO" sz="2400" dirty="0" err="1"/>
              <a:t>code</a:t>
            </a:r>
            <a:r>
              <a:rPr lang="nb-NO" sz="2400" dirty="0"/>
              <a:t>, play </a:t>
            </a:r>
            <a:r>
              <a:rPr lang="nb-NO" sz="2400" dirty="0" err="1"/>
              <a:t>with</a:t>
            </a:r>
            <a:r>
              <a:rPr lang="nb-NO" sz="2400" dirty="0"/>
              <a:t> it.</a:t>
            </a:r>
            <a:br>
              <a:rPr lang="nb-NO" sz="2400" dirty="0"/>
            </a:br>
            <a:r>
              <a:rPr lang="nb-NO" sz="2400" dirty="0"/>
              <a:t>Good </a:t>
            </a:r>
            <a:r>
              <a:rPr lang="nb-NO" sz="2400" dirty="0" err="1"/>
              <a:t>luck</a:t>
            </a:r>
            <a:r>
              <a:rPr lang="nb-NO" sz="2400" dirty="0"/>
              <a:t> </a:t>
            </a:r>
            <a:r>
              <a:rPr lang="nb-NO" sz="2400" dirty="0" err="1"/>
              <a:t>with</a:t>
            </a:r>
            <a:r>
              <a:rPr lang="nb-NO" sz="2400" dirty="0"/>
              <a:t> </a:t>
            </a:r>
            <a:r>
              <a:rPr lang="nb-NO" sz="2400" dirty="0" err="1"/>
              <a:t>the</a:t>
            </a:r>
            <a:r>
              <a:rPr lang="nb-NO" sz="2400" dirty="0"/>
              <a:t> </a:t>
            </a:r>
            <a:r>
              <a:rPr lang="nb-NO" sz="2400" dirty="0" err="1"/>
              <a:t>tasks</a:t>
            </a:r>
            <a:r>
              <a:rPr lang="nb-NO" sz="2400" dirty="0"/>
              <a:t>!</a:t>
            </a:r>
            <a:br>
              <a:rPr lang="nb-NO" sz="2400" dirty="0"/>
            </a:br>
            <a:br>
              <a:rPr lang="nb-NO" sz="2400" dirty="0"/>
            </a:br>
            <a:r>
              <a:rPr lang="nb-NO" sz="2400" dirty="0" err="1"/>
              <a:t>Remember</a:t>
            </a:r>
            <a:r>
              <a:rPr lang="nb-NO" sz="2400" dirty="0"/>
              <a:t>, </a:t>
            </a:r>
            <a:r>
              <a:rPr lang="nb-NO" sz="2400" dirty="0" err="1"/>
              <a:t>there</a:t>
            </a:r>
            <a:r>
              <a:rPr lang="nb-NO" sz="2400" dirty="0"/>
              <a:t> is </a:t>
            </a:r>
            <a:r>
              <a:rPr lang="nb-NO" sz="2400" dirty="0" err="1"/>
              <a:t>help</a:t>
            </a:r>
            <a:r>
              <a:rPr lang="nb-NO" sz="2400" dirty="0"/>
              <a:t> </a:t>
            </a:r>
            <a:r>
              <a:rPr lang="nb-NO" sz="2400" dirty="0" err="1"/>
              <a:t>available</a:t>
            </a:r>
            <a:r>
              <a:rPr lang="nb-NO" sz="2400" dirty="0"/>
              <a:t> all </a:t>
            </a:r>
            <a:r>
              <a:rPr lang="nb-NO" sz="2400" dirty="0" err="1"/>
              <a:t>week</a:t>
            </a:r>
            <a:r>
              <a:rPr lang="nb-NO" sz="2400" dirty="0"/>
              <a:t>, </a:t>
            </a:r>
            <a:r>
              <a:rPr lang="nb-NO" sz="2400" dirty="0" err="1"/>
              <a:t>use</a:t>
            </a:r>
            <a:r>
              <a:rPr lang="nb-NO" sz="2400" dirty="0"/>
              <a:t> Mattermost or GitHub.</a:t>
            </a:r>
          </a:p>
        </p:txBody>
      </p:sp>
    </p:spTree>
    <p:extLst>
      <p:ext uri="{BB962C8B-B14F-4D97-AF65-F5344CB8AC3E}">
        <p14:creationId xmlns:p14="http://schemas.microsoft.com/office/powerpoint/2010/main" val="1504702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altLang="nb-NO" dirty="0"/>
              <a:t>Status</a:t>
            </a:r>
            <a:endParaRPr lang="en-US" altLang="nb-NO" dirty="0"/>
          </a:p>
        </p:txBody>
      </p:sp>
      <p:sp>
        <p:nvSpPr>
          <p:cNvPr id="5124" name="Date Placeholder 4"/>
          <p:cNvSpPr>
            <a:spLocks noGrp="1"/>
          </p:cNvSpPr>
          <p:nvPr>
            <p:ph type="dt" sz="quarter" idx="4294967295"/>
          </p:nvPr>
        </p:nvSpPr>
        <p:spPr bwMode="auto">
          <a:xfrm>
            <a:off x="1524000" y="6604001"/>
            <a:ext cx="611188" cy="182563"/>
          </a:xfrm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  <a:cs typeface="Helvetica LT Std" panose="020B0504020202020204" pitchFamily="34" charset="0"/>
              </a:defRPr>
            </a:lvl1pPr>
            <a:lvl2pPr marL="557190" indent="-214304">
              <a:spcBef>
                <a:spcPct val="20000"/>
              </a:spcBef>
              <a:buFont typeface="Arial" panose="020B0604020202020204" pitchFamily="34" charset="0"/>
              <a:buChar char="–"/>
              <a:defRPr sz="21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2pPr>
            <a:lvl3pPr marL="857216" indent="-171443">
              <a:spcBef>
                <a:spcPct val="200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3pPr>
            <a:lvl4pPr marL="1200102" indent="-171443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4pPr>
            <a:lvl5pPr marL="1542988" indent="-171443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5pPr>
            <a:lvl6pPr marL="1885874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6pPr>
            <a:lvl7pPr marL="2228761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7pPr>
            <a:lvl8pPr marL="2571647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8pPr>
            <a:lvl9pPr marL="2914533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r>
              <a:rPr lang="nb-NO" altLang="nb-NO" sz="675">
                <a:solidFill>
                  <a:schemeClr val="bg1"/>
                </a:solidFill>
                <a:latin typeface="Helvetica LT Std Light" panose="020B0403020202020204" pitchFamily="34" charset="0"/>
              </a:rPr>
              <a:t>23.08.2019</a:t>
            </a:r>
          </a:p>
        </p:txBody>
      </p:sp>
      <p:sp>
        <p:nvSpPr>
          <p:cNvPr id="5125" name="Footer Placeholder 6"/>
          <p:cNvSpPr>
            <a:spLocks noGrp="1"/>
          </p:cNvSpPr>
          <p:nvPr>
            <p:ph type="ftr" sz="quarter" idx="4294967295"/>
          </p:nvPr>
        </p:nvSpPr>
        <p:spPr bwMode="auto">
          <a:xfrm>
            <a:off x="1524001" y="6604001"/>
            <a:ext cx="6759575" cy="182563"/>
          </a:xfrm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  <a:cs typeface="Helvetica LT Std" panose="020B0504020202020204" pitchFamily="34" charset="0"/>
              </a:defRPr>
            </a:lvl1pPr>
            <a:lvl2pPr marL="557190" indent="-214304">
              <a:spcBef>
                <a:spcPct val="20000"/>
              </a:spcBef>
              <a:buFont typeface="Arial" panose="020B0604020202020204" pitchFamily="34" charset="0"/>
              <a:buChar char="–"/>
              <a:defRPr sz="21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2pPr>
            <a:lvl3pPr marL="857216" indent="-171443">
              <a:spcBef>
                <a:spcPct val="200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3pPr>
            <a:lvl4pPr marL="1200102" indent="-171443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4pPr>
            <a:lvl5pPr marL="1542988" indent="-171443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5pPr>
            <a:lvl6pPr marL="1885874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6pPr>
            <a:lvl7pPr marL="2228761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7pPr>
            <a:lvl8pPr marL="2571647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8pPr>
            <a:lvl9pPr marL="2914533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r>
              <a:rPr lang="en-US" altLang="nb-NO" sz="675">
                <a:solidFill>
                  <a:srgbClr val="FFFFFF"/>
                </a:solidFill>
                <a:latin typeface="Helvetica LT Std Light" panose="020B0403020202020204" pitchFamily="34" charset="0"/>
              </a:rPr>
              <a:t>DB1100 Databaser 1 – Tomas Sandnes</a:t>
            </a:r>
            <a:endParaRPr lang="nb-NO" altLang="nb-NO" sz="675">
              <a:solidFill>
                <a:srgbClr val="FFFFFF"/>
              </a:solidFill>
              <a:latin typeface="Helvetica LT Std Light" panose="020B0403020202020204" pitchFamily="34" charset="0"/>
            </a:endParaRPr>
          </a:p>
        </p:txBody>
      </p: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53AE8282-EA10-4488-8079-EA523D1E8E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48118" y="6597352"/>
            <a:ext cx="575153" cy="149404"/>
          </a:xfrm>
        </p:spPr>
        <p:txBody>
          <a:bodyPr/>
          <a:lstStyle/>
          <a:p>
            <a:fld id="{17BF2BD9-323F-497A-A557-11A7E57D23F8}" type="slidenum">
              <a:rPr lang="nb-NO" smtClean="0"/>
              <a:pPr/>
              <a:t>3</a:t>
            </a:fld>
            <a:endParaRPr lang="nb-NO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DF6C49-2D3A-4D5E-8979-6A391AA7B3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>
                <a:solidFill>
                  <a:srgbClr val="333333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Step 1: IntelliJ, Git, Hello World</a:t>
            </a:r>
          </a:p>
          <a:p>
            <a:r>
              <a:rPr lang="en-US" sz="2000" dirty="0">
                <a:solidFill>
                  <a:srgbClr val="33333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Step 2: Variable, Method, Data type, Scope, Control statement</a:t>
            </a:r>
          </a:p>
          <a:p>
            <a:r>
              <a:rPr lang="en-US" sz="2000" dirty="0">
                <a:solidFill>
                  <a:srgbClr val="33333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Step 3: Class, Object, Scanner, Encapsulation</a:t>
            </a:r>
          </a:p>
          <a:p>
            <a:r>
              <a:rPr lang="en-US" sz="2000" dirty="0">
                <a:solidFill>
                  <a:srgbClr val="33333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Step 4: Package, Import, Modifiers, Overload, </a:t>
            </a:r>
            <a:r>
              <a:rPr lang="en-US" sz="2000" dirty="0" err="1">
                <a:solidFill>
                  <a:srgbClr val="33333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ArrayList</a:t>
            </a:r>
            <a:r>
              <a:rPr lang="en-US" sz="2000" dirty="0">
                <a:solidFill>
                  <a:srgbClr val="33333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Enums</a:t>
            </a:r>
          </a:p>
          <a:p>
            <a:r>
              <a:rPr lang="en-US" sz="2000" dirty="0">
                <a:solidFill>
                  <a:srgbClr val="33333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Step 5: Scanner (cont.), Input validation, Debugger, Write test</a:t>
            </a:r>
          </a:p>
          <a:p>
            <a:r>
              <a:rPr lang="en-US" sz="2000" dirty="0">
                <a:solidFill>
                  <a:srgbClr val="33333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Step 6: Exception handling, File I/O, Logger, Date/Time</a:t>
            </a:r>
          </a:p>
          <a:p>
            <a:r>
              <a:rPr lang="en-US" sz="2000" dirty="0">
                <a:solidFill>
                  <a:srgbClr val="33333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Step 7: Inheritance, Aggregation, Super, Final</a:t>
            </a:r>
          </a:p>
          <a:p>
            <a:r>
              <a:rPr lang="en-US" sz="2000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Now: Abstract </a:t>
            </a:r>
          </a:p>
          <a:p>
            <a:r>
              <a:rPr lang="en-US" sz="2000" dirty="0">
                <a:solidFill>
                  <a:srgbClr val="33333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…</a:t>
            </a:r>
            <a:endParaRPr lang="en-US" sz="20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96905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4"/>
          <p:cNvSpPr>
            <a:spLocks noGrp="1"/>
          </p:cNvSpPr>
          <p:nvPr>
            <p:ph type="title"/>
          </p:nvPr>
        </p:nvSpPr>
        <p:spPr>
          <a:xfrm>
            <a:off x="703135" y="274639"/>
            <a:ext cx="10758187" cy="843356"/>
          </a:xfrm>
        </p:spPr>
        <p:txBody>
          <a:bodyPr/>
          <a:lstStyle/>
          <a:p>
            <a:r>
              <a:rPr lang="nb-NO" altLang="nb-NO" dirty="0"/>
              <a:t>A </a:t>
            </a:r>
            <a:r>
              <a:rPr lang="nb-NO" altLang="nb-NO" dirty="0" err="1"/>
              <a:t>Recap</a:t>
            </a:r>
            <a:r>
              <a:rPr lang="nb-NO" altLang="nb-NO" dirty="0"/>
              <a:t> to </a:t>
            </a:r>
            <a:r>
              <a:rPr lang="nb-NO" altLang="nb-NO" dirty="0" err="1"/>
              <a:t>Inheritance</a:t>
            </a:r>
            <a:endParaRPr lang="en-US" altLang="nb-NO" dirty="0"/>
          </a:p>
        </p:txBody>
      </p:sp>
      <p:sp>
        <p:nvSpPr>
          <p:cNvPr id="5124" name="Date Placeholder 4"/>
          <p:cNvSpPr>
            <a:spLocks noGrp="1"/>
          </p:cNvSpPr>
          <p:nvPr>
            <p:ph type="dt" sz="quarter" idx="4294967295"/>
          </p:nvPr>
        </p:nvSpPr>
        <p:spPr bwMode="auto">
          <a:xfrm>
            <a:off x="1524000" y="6604001"/>
            <a:ext cx="611188" cy="182563"/>
          </a:xfrm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  <a:cs typeface="Helvetica LT Std" panose="020B0504020202020204" pitchFamily="34" charset="0"/>
              </a:defRPr>
            </a:lvl1pPr>
            <a:lvl2pPr marL="557190" indent="-214304">
              <a:spcBef>
                <a:spcPct val="20000"/>
              </a:spcBef>
              <a:buFont typeface="Arial" panose="020B0604020202020204" pitchFamily="34" charset="0"/>
              <a:buChar char="–"/>
              <a:defRPr sz="21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2pPr>
            <a:lvl3pPr marL="857216" indent="-171443">
              <a:spcBef>
                <a:spcPct val="200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3pPr>
            <a:lvl4pPr marL="1200102" indent="-171443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4pPr>
            <a:lvl5pPr marL="1542988" indent="-171443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5pPr>
            <a:lvl6pPr marL="1885874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6pPr>
            <a:lvl7pPr marL="2228761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7pPr>
            <a:lvl8pPr marL="2571647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8pPr>
            <a:lvl9pPr marL="2914533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r>
              <a:rPr lang="nb-NO" altLang="nb-NO" sz="675">
                <a:solidFill>
                  <a:schemeClr val="bg1"/>
                </a:solidFill>
                <a:latin typeface="Helvetica LT Std Light" panose="020B0403020202020204" pitchFamily="34" charset="0"/>
              </a:rPr>
              <a:t>23.08.2019</a:t>
            </a:r>
          </a:p>
        </p:txBody>
      </p: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53AE8282-EA10-4488-8079-EA523D1E8E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48118" y="6597352"/>
            <a:ext cx="575153" cy="149404"/>
          </a:xfrm>
        </p:spPr>
        <p:txBody>
          <a:bodyPr/>
          <a:lstStyle/>
          <a:p>
            <a:fld id="{17BF2BD9-323F-497A-A557-11A7E57D23F8}" type="slidenum">
              <a:rPr lang="nb-NO" smtClean="0"/>
              <a:pPr/>
              <a:t>4</a:t>
            </a:fld>
            <a:endParaRPr lang="nb-NO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DF6C49-2D3A-4D5E-8979-6A391AA7B3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3135" y="1412776"/>
            <a:ext cx="10758187" cy="5097146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What is inheritance?</a:t>
            </a:r>
          </a:p>
          <a:p>
            <a:pPr lvl="1"/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Inheritance means that you can create new classes built upon existing classes</a:t>
            </a:r>
          </a:p>
          <a:p>
            <a:pPr lvl="1"/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Inheritance represents IS-A relationship.</a:t>
            </a:r>
          </a:p>
          <a:p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How to obtain inheritance?</a:t>
            </a:r>
          </a:p>
          <a:p>
            <a:pPr lvl="1"/>
            <a:r>
              <a:rPr lang="en-US" sz="2000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Extends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 is the keyword</a:t>
            </a:r>
          </a:p>
          <a:p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We understood how sub-class can inherit from parent-class</a:t>
            </a:r>
          </a:p>
          <a:p>
            <a:pPr lvl="1"/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Reuse of code</a:t>
            </a:r>
          </a:p>
          <a:p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61156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4"/>
          <p:cNvSpPr>
            <a:spLocks noGrp="1"/>
          </p:cNvSpPr>
          <p:nvPr>
            <p:ph type="title"/>
          </p:nvPr>
        </p:nvSpPr>
        <p:spPr>
          <a:xfrm>
            <a:off x="703135" y="274639"/>
            <a:ext cx="10758187" cy="843356"/>
          </a:xfrm>
        </p:spPr>
        <p:txBody>
          <a:bodyPr/>
          <a:lstStyle/>
          <a:p>
            <a:r>
              <a:rPr lang="nb-NO" altLang="nb-NO" dirty="0"/>
              <a:t>A </a:t>
            </a:r>
            <a:r>
              <a:rPr lang="nb-NO" altLang="nb-NO" dirty="0" err="1"/>
              <a:t>Recap</a:t>
            </a:r>
            <a:r>
              <a:rPr lang="nb-NO" altLang="nb-NO" dirty="0"/>
              <a:t> to Super</a:t>
            </a:r>
            <a:endParaRPr lang="en-US" altLang="nb-NO" dirty="0"/>
          </a:p>
        </p:txBody>
      </p:sp>
      <p:sp>
        <p:nvSpPr>
          <p:cNvPr id="5124" name="Date Placeholder 4"/>
          <p:cNvSpPr>
            <a:spLocks noGrp="1"/>
          </p:cNvSpPr>
          <p:nvPr>
            <p:ph type="dt" sz="quarter" idx="4294967295"/>
          </p:nvPr>
        </p:nvSpPr>
        <p:spPr bwMode="auto">
          <a:xfrm>
            <a:off x="1524000" y="6604001"/>
            <a:ext cx="611188" cy="182563"/>
          </a:xfrm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  <a:cs typeface="Helvetica LT Std" panose="020B0504020202020204" pitchFamily="34" charset="0"/>
              </a:defRPr>
            </a:lvl1pPr>
            <a:lvl2pPr marL="557190" indent="-214304">
              <a:spcBef>
                <a:spcPct val="20000"/>
              </a:spcBef>
              <a:buFont typeface="Arial" panose="020B0604020202020204" pitchFamily="34" charset="0"/>
              <a:buChar char="–"/>
              <a:defRPr sz="21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2pPr>
            <a:lvl3pPr marL="857216" indent="-171443">
              <a:spcBef>
                <a:spcPct val="200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3pPr>
            <a:lvl4pPr marL="1200102" indent="-171443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4pPr>
            <a:lvl5pPr marL="1542988" indent="-171443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5pPr>
            <a:lvl6pPr marL="1885874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6pPr>
            <a:lvl7pPr marL="2228761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7pPr>
            <a:lvl8pPr marL="2571647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8pPr>
            <a:lvl9pPr marL="2914533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r>
              <a:rPr lang="nb-NO" altLang="nb-NO" sz="675">
                <a:solidFill>
                  <a:schemeClr val="bg1"/>
                </a:solidFill>
                <a:latin typeface="Helvetica LT Std Light" panose="020B0403020202020204" pitchFamily="34" charset="0"/>
              </a:rPr>
              <a:t>23.08.2019</a:t>
            </a:r>
          </a:p>
        </p:txBody>
      </p: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53AE8282-EA10-4488-8079-EA523D1E8E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48118" y="6597352"/>
            <a:ext cx="575153" cy="149404"/>
          </a:xfrm>
        </p:spPr>
        <p:txBody>
          <a:bodyPr/>
          <a:lstStyle/>
          <a:p>
            <a:fld id="{17BF2BD9-323F-497A-A557-11A7E57D23F8}" type="slidenum">
              <a:rPr lang="nb-NO" smtClean="0"/>
              <a:pPr/>
              <a:t>5</a:t>
            </a:fld>
            <a:endParaRPr lang="nb-NO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DF6C49-2D3A-4D5E-8979-6A391AA7B3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3135" y="1412776"/>
            <a:ext cx="3376641" cy="5097146"/>
          </a:xfrm>
        </p:spPr>
        <p:txBody>
          <a:bodyPr>
            <a:normAutofit/>
          </a:bodyPr>
          <a:lstStyle/>
          <a:p>
            <a:r>
              <a:rPr lang="en-US" sz="2200" dirty="0">
                <a:latin typeface="Segoe UI" panose="020B0502040204020203" pitchFamily="34" charset="0"/>
                <a:cs typeface="Segoe UI" panose="020B0502040204020203" pitchFamily="34" charset="0"/>
              </a:rPr>
              <a:t>Use of Super keyword</a:t>
            </a:r>
          </a:p>
          <a:p>
            <a:pPr lvl="1"/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super can refer to immediate parent class object</a:t>
            </a:r>
          </a:p>
          <a:p>
            <a:pPr lvl="1"/>
            <a:r>
              <a:rPr lang="en-US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super.methodname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() can be used to invoke parent class method</a:t>
            </a:r>
          </a:p>
          <a:p>
            <a:pPr lvl="1"/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super() can be used to invoke parent class parameterized or default constructor</a:t>
            </a:r>
          </a:p>
          <a:p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5" name="Bilde 4">
            <a:extLst>
              <a:ext uri="{FF2B5EF4-FFF2-40B4-BE49-F238E27FC236}">
                <a16:creationId xmlns:a16="http://schemas.microsoft.com/office/drawing/2014/main" id="{E3844CFD-6021-4A11-B576-B15CC380D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7780" y="1428896"/>
            <a:ext cx="8084219" cy="2069777"/>
          </a:xfrm>
          <a:prstGeom prst="rect">
            <a:avLst/>
          </a:prstGeom>
        </p:spPr>
      </p:pic>
      <p:pic>
        <p:nvPicPr>
          <p:cNvPr id="7" name="Bilde 6">
            <a:extLst>
              <a:ext uri="{FF2B5EF4-FFF2-40B4-BE49-F238E27FC236}">
                <a16:creationId xmlns:a16="http://schemas.microsoft.com/office/drawing/2014/main" id="{4B42FAFC-3D63-4D1B-983A-4C2CEDB97A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7780" y="3739692"/>
            <a:ext cx="8087538" cy="2582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5135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4"/>
          <p:cNvSpPr>
            <a:spLocks noGrp="1"/>
          </p:cNvSpPr>
          <p:nvPr>
            <p:ph type="title"/>
          </p:nvPr>
        </p:nvSpPr>
        <p:spPr>
          <a:xfrm>
            <a:off x="703135" y="274639"/>
            <a:ext cx="10758187" cy="843356"/>
          </a:xfrm>
        </p:spPr>
        <p:txBody>
          <a:bodyPr/>
          <a:lstStyle/>
          <a:p>
            <a:r>
              <a:rPr lang="nb-NO" altLang="nb-NO" dirty="0"/>
              <a:t>Is-a</a:t>
            </a:r>
            <a:endParaRPr lang="en-US" altLang="nb-NO" dirty="0"/>
          </a:p>
        </p:txBody>
      </p:sp>
      <p:sp>
        <p:nvSpPr>
          <p:cNvPr id="5124" name="Date Placeholder 4"/>
          <p:cNvSpPr>
            <a:spLocks noGrp="1"/>
          </p:cNvSpPr>
          <p:nvPr>
            <p:ph type="dt" sz="quarter" idx="4294967295"/>
          </p:nvPr>
        </p:nvSpPr>
        <p:spPr bwMode="auto">
          <a:xfrm>
            <a:off x="1524000" y="6604001"/>
            <a:ext cx="611188" cy="182563"/>
          </a:xfrm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  <a:cs typeface="Helvetica LT Std" panose="020B0504020202020204" pitchFamily="34" charset="0"/>
              </a:defRPr>
            </a:lvl1pPr>
            <a:lvl2pPr marL="557190" indent="-214304">
              <a:spcBef>
                <a:spcPct val="20000"/>
              </a:spcBef>
              <a:buFont typeface="Arial" panose="020B0604020202020204" pitchFamily="34" charset="0"/>
              <a:buChar char="–"/>
              <a:defRPr sz="21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2pPr>
            <a:lvl3pPr marL="857216" indent="-171443">
              <a:spcBef>
                <a:spcPct val="200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3pPr>
            <a:lvl4pPr marL="1200102" indent="-171443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4pPr>
            <a:lvl5pPr marL="1542988" indent="-171443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5pPr>
            <a:lvl6pPr marL="1885874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6pPr>
            <a:lvl7pPr marL="2228761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7pPr>
            <a:lvl8pPr marL="2571647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8pPr>
            <a:lvl9pPr marL="2914533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r>
              <a:rPr lang="nb-NO" altLang="nb-NO" sz="675">
                <a:solidFill>
                  <a:schemeClr val="bg1"/>
                </a:solidFill>
                <a:latin typeface="Helvetica LT Std Light" panose="020B0403020202020204" pitchFamily="34" charset="0"/>
              </a:rPr>
              <a:t>23.08.2019</a:t>
            </a:r>
          </a:p>
        </p:txBody>
      </p: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53AE8282-EA10-4488-8079-EA523D1E8E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48118" y="6597352"/>
            <a:ext cx="575153" cy="149404"/>
          </a:xfrm>
        </p:spPr>
        <p:txBody>
          <a:bodyPr/>
          <a:lstStyle/>
          <a:p>
            <a:fld id="{17BF2BD9-323F-497A-A557-11A7E57D23F8}" type="slidenum">
              <a:rPr lang="nb-NO" smtClean="0"/>
              <a:pPr/>
              <a:t>6</a:t>
            </a:fld>
            <a:endParaRPr lang="nb-NO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DF6C49-2D3A-4D5E-8979-6A391AA7B3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3135" y="1412776"/>
            <a:ext cx="10758187" cy="5097146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We should use inheritance with caution, only in context of “is-a”</a:t>
            </a:r>
          </a:p>
          <a:p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Inheritance provides a string link between two classes</a:t>
            </a:r>
          </a:p>
          <a:p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Bilde 2">
            <a:extLst>
              <a:ext uri="{FF2B5EF4-FFF2-40B4-BE49-F238E27FC236}">
                <a16:creationId xmlns:a16="http://schemas.microsoft.com/office/drawing/2014/main" id="{B9281107-D05B-47DC-BB88-E30B30FA8C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408" y="2420888"/>
            <a:ext cx="9190746" cy="4183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7378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4"/>
          <p:cNvSpPr>
            <a:spLocks noGrp="1"/>
          </p:cNvSpPr>
          <p:nvPr>
            <p:ph type="title"/>
          </p:nvPr>
        </p:nvSpPr>
        <p:spPr>
          <a:xfrm>
            <a:off x="703135" y="274639"/>
            <a:ext cx="10758187" cy="843356"/>
          </a:xfrm>
        </p:spPr>
        <p:txBody>
          <a:bodyPr/>
          <a:lstStyle/>
          <a:p>
            <a:r>
              <a:rPr lang="nb-NO" altLang="nb-NO" dirty="0"/>
              <a:t>A </a:t>
            </a:r>
            <a:r>
              <a:rPr lang="nb-NO" altLang="nb-NO" dirty="0" err="1"/>
              <a:t>Recap</a:t>
            </a:r>
            <a:r>
              <a:rPr lang="nb-NO" altLang="nb-NO" dirty="0"/>
              <a:t> </a:t>
            </a:r>
            <a:r>
              <a:rPr lang="nb-NO" altLang="nb-NO" dirty="0" err="1"/>
              <a:t>Aggregation</a:t>
            </a:r>
            <a:r>
              <a:rPr lang="nb-NO" altLang="nb-NO" dirty="0"/>
              <a:t>	</a:t>
            </a:r>
            <a:endParaRPr lang="en-US" altLang="nb-NO" dirty="0"/>
          </a:p>
        </p:txBody>
      </p:sp>
      <p:sp>
        <p:nvSpPr>
          <p:cNvPr id="5124" name="Date Placeholder 4"/>
          <p:cNvSpPr>
            <a:spLocks noGrp="1"/>
          </p:cNvSpPr>
          <p:nvPr>
            <p:ph type="dt" sz="quarter" idx="4294967295"/>
          </p:nvPr>
        </p:nvSpPr>
        <p:spPr bwMode="auto">
          <a:xfrm>
            <a:off x="1524000" y="6604001"/>
            <a:ext cx="611188" cy="182563"/>
          </a:xfrm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  <a:cs typeface="Helvetica LT Std" panose="020B0504020202020204" pitchFamily="34" charset="0"/>
              </a:defRPr>
            </a:lvl1pPr>
            <a:lvl2pPr marL="557190" indent="-214304">
              <a:spcBef>
                <a:spcPct val="20000"/>
              </a:spcBef>
              <a:buFont typeface="Arial" panose="020B0604020202020204" pitchFamily="34" charset="0"/>
              <a:buChar char="–"/>
              <a:defRPr sz="21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2pPr>
            <a:lvl3pPr marL="857216" indent="-171443">
              <a:spcBef>
                <a:spcPct val="200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3pPr>
            <a:lvl4pPr marL="1200102" indent="-171443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4pPr>
            <a:lvl5pPr marL="1542988" indent="-171443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5pPr>
            <a:lvl6pPr marL="1885874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6pPr>
            <a:lvl7pPr marL="2228761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7pPr>
            <a:lvl8pPr marL="2571647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8pPr>
            <a:lvl9pPr marL="2914533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r>
              <a:rPr lang="nb-NO" altLang="nb-NO" sz="675">
                <a:solidFill>
                  <a:schemeClr val="bg1"/>
                </a:solidFill>
                <a:latin typeface="Helvetica LT Std Light" panose="020B0403020202020204" pitchFamily="34" charset="0"/>
              </a:rPr>
              <a:t>23.08.2019</a:t>
            </a:r>
          </a:p>
        </p:txBody>
      </p: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53AE8282-EA10-4488-8079-EA523D1E8E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48118" y="6597352"/>
            <a:ext cx="575153" cy="149404"/>
          </a:xfrm>
        </p:spPr>
        <p:txBody>
          <a:bodyPr/>
          <a:lstStyle/>
          <a:p>
            <a:fld id="{17BF2BD9-323F-497A-A557-11A7E57D23F8}" type="slidenum">
              <a:rPr lang="nb-NO" smtClean="0"/>
              <a:pPr/>
              <a:t>7</a:t>
            </a:fld>
            <a:endParaRPr lang="nb-NO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DF6C49-2D3A-4D5E-8979-6A391AA7B3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3135" y="1412776"/>
            <a:ext cx="10758187" cy="5097146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What is aggregation?</a:t>
            </a:r>
          </a:p>
          <a:p>
            <a:pPr lvl="1"/>
            <a:r>
              <a:rPr lang="en-US" sz="2000" b="0" i="0" dirty="0">
                <a:solidFill>
                  <a:srgbClr val="333333"/>
                </a:solidFill>
                <a:effectLst/>
                <a:latin typeface="inter-regular"/>
              </a:rPr>
              <a:t>If a class have an entity reference, it is known as Aggregation. </a:t>
            </a:r>
          </a:p>
          <a:p>
            <a:pPr lvl="1"/>
            <a:r>
              <a:rPr lang="en-US" sz="2000" b="0" i="0" dirty="0">
                <a:solidFill>
                  <a:srgbClr val="333333"/>
                </a:solidFill>
                <a:effectLst/>
                <a:latin typeface="inter-regular"/>
              </a:rPr>
              <a:t>Aggregation represents Has-a relationship.</a:t>
            </a: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Why use aggregation?</a:t>
            </a:r>
          </a:p>
          <a:p>
            <a:pPr lvl="1"/>
            <a:r>
              <a:rPr lang="en-US" sz="1800" dirty="0">
                <a:latin typeface="Segoe UI" panose="020B0502040204020203" pitchFamily="34" charset="0"/>
                <a:cs typeface="Segoe UI" panose="020B0502040204020203" pitchFamily="34" charset="0"/>
              </a:rPr>
              <a:t>Inheritance should be used only when the Is-a relationship is maintained throughout the lifetime of the objects involved </a:t>
            </a:r>
          </a:p>
          <a:p>
            <a:pPr lvl="1"/>
            <a:r>
              <a:rPr lang="en-US" sz="1800" dirty="0">
                <a:latin typeface="Segoe UI" panose="020B0502040204020203" pitchFamily="34" charset="0"/>
                <a:cs typeface="Segoe UI" panose="020B0502040204020203" pitchFamily="34" charset="0"/>
              </a:rPr>
              <a:t>Otherwise aggregation is the best choice</a:t>
            </a:r>
          </a:p>
          <a:p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 We also talked about composition, but will not emphasize it in this topic. 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9525865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4"/>
          <p:cNvSpPr>
            <a:spLocks noGrp="1"/>
          </p:cNvSpPr>
          <p:nvPr>
            <p:ph type="title"/>
          </p:nvPr>
        </p:nvSpPr>
        <p:spPr>
          <a:xfrm>
            <a:off x="703135" y="274639"/>
            <a:ext cx="10758187" cy="843356"/>
          </a:xfrm>
        </p:spPr>
        <p:txBody>
          <a:bodyPr/>
          <a:lstStyle/>
          <a:p>
            <a:r>
              <a:rPr lang="nb-NO" altLang="nb-NO" dirty="0"/>
              <a:t>Has-a</a:t>
            </a:r>
            <a:endParaRPr lang="en-US" altLang="nb-NO" dirty="0"/>
          </a:p>
        </p:txBody>
      </p:sp>
      <p:sp>
        <p:nvSpPr>
          <p:cNvPr id="5124" name="Date Placeholder 4"/>
          <p:cNvSpPr>
            <a:spLocks noGrp="1"/>
          </p:cNvSpPr>
          <p:nvPr>
            <p:ph type="dt" sz="quarter" idx="4294967295"/>
          </p:nvPr>
        </p:nvSpPr>
        <p:spPr bwMode="auto">
          <a:xfrm>
            <a:off x="1524000" y="6604001"/>
            <a:ext cx="611188" cy="182563"/>
          </a:xfrm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  <a:cs typeface="Helvetica LT Std" panose="020B0504020202020204" pitchFamily="34" charset="0"/>
              </a:defRPr>
            </a:lvl1pPr>
            <a:lvl2pPr marL="557190" indent="-214304">
              <a:spcBef>
                <a:spcPct val="20000"/>
              </a:spcBef>
              <a:buFont typeface="Arial" panose="020B0604020202020204" pitchFamily="34" charset="0"/>
              <a:buChar char="–"/>
              <a:defRPr sz="21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2pPr>
            <a:lvl3pPr marL="857216" indent="-171443">
              <a:spcBef>
                <a:spcPct val="200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3pPr>
            <a:lvl4pPr marL="1200102" indent="-171443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4pPr>
            <a:lvl5pPr marL="1542988" indent="-171443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5pPr>
            <a:lvl6pPr marL="1885874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6pPr>
            <a:lvl7pPr marL="2228761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7pPr>
            <a:lvl8pPr marL="2571647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8pPr>
            <a:lvl9pPr marL="2914533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r>
              <a:rPr lang="nb-NO" altLang="nb-NO" sz="675">
                <a:solidFill>
                  <a:schemeClr val="bg1"/>
                </a:solidFill>
                <a:latin typeface="Helvetica LT Std Light" panose="020B0403020202020204" pitchFamily="34" charset="0"/>
              </a:rPr>
              <a:t>23.08.2019</a:t>
            </a:r>
          </a:p>
        </p:txBody>
      </p: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53AE8282-EA10-4488-8079-EA523D1E8E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48118" y="6597352"/>
            <a:ext cx="575153" cy="149404"/>
          </a:xfrm>
        </p:spPr>
        <p:txBody>
          <a:bodyPr/>
          <a:lstStyle/>
          <a:p>
            <a:fld id="{17BF2BD9-323F-497A-A557-11A7E57D23F8}" type="slidenum">
              <a:rPr lang="nb-NO" smtClean="0"/>
              <a:pPr/>
              <a:t>8</a:t>
            </a:fld>
            <a:endParaRPr lang="nb-NO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DF6C49-2D3A-4D5E-8979-6A391AA7B3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3135" y="1412776"/>
            <a:ext cx="4312745" cy="5097146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Code re-use can be best achieved when there is no Is-a relationship</a:t>
            </a:r>
          </a:p>
          <a:p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In Java, has-a simply means that an instance of one class has a reference to an instance of another class.</a:t>
            </a:r>
          </a:p>
          <a:p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Both classes are independent. They can exist without each other.</a:t>
            </a:r>
          </a:p>
          <a:p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7" name="Bilde 6">
            <a:extLst>
              <a:ext uri="{FF2B5EF4-FFF2-40B4-BE49-F238E27FC236}">
                <a16:creationId xmlns:a16="http://schemas.microsoft.com/office/drawing/2014/main" id="{1238B0F0-22D0-4B48-B107-2683DC1B58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4846" y="3573016"/>
            <a:ext cx="6700044" cy="2823660"/>
          </a:xfrm>
          <a:prstGeom prst="rect">
            <a:avLst/>
          </a:prstGeom>
        </p:spPr>
      </p:pic>
      <p:pic>
        <p:nvPicPr>
          <p:cNvPr id="9" name="Bilde 8">
            <a:extLst>
              <a:ext uri="{FF2B5EF4-FFF2-40B4-BE49-F238E27FC236}">
                <a16:creationId xmlns:a16="http://schemas.microsoft.com/office/drawing/2014/main" id="{676D6A99-E17A-4A16-BE05-C0852C5DB0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4845" y="10499"/>
            <a:ext cx="6700044" cy="34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8166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4"/>
          <p:cNvSpPr>
            <a:spLocks noGrp="1"/>
          </p:cNvSpPr>
          <p:nvPr>
            <p:ph type="title"/>
          </p:nvPr>
        </p:nvSpPr>
        <p:spPr>
          <a:xfrm>
            <a:off x="703135" y="274639"/>
            <a:ext cx="10758187" cy="843356"/>
          </a:xfrm>
        </p:spPr>
        <p:txBody>
          <a:bodyPr/>
          <a:lstStyle/>
          <a:p>
            <a:r>
              <a:rPr lang="nb-NO" altLang="nb-NO" dirty="0"/>
              <a:t>So – </a:t>
            </a:r>
            <a:r>
              <a:rPr lang="nb-NO" altLang="nb-NO" dirty="0" err="1"/>
              <a:t>What</a:t>
            </a:r>
            <a:r>
              <a:rPr lang="nb-NO" altLang="nb-NO" dirty="0"/>
              <a:t> is </a:t>
            </a:r>
            <a:r>
              <a:rPr lang="nb-NO" altLang="nb-NO" dirty="0" err="1"/>
              <a:t>Abstraction</a:t>
            </a:r>
            <a:r>
              <a:rPr lang="nb-NO" altLang="nb-NO" dirty="0"/>
              <a:t>?	</a:t>
            </a:r>
            <a:endParaRPr lang="en-US" altLang="nb-NO" dirty="0"/>
          </a:p>
        </p:txBody>
      </p:sp>
      <p:sp>
        <p:nvSpPr>
          <p:cNvPr id="5124" name="Date Placeholder 4"/>
          <p:cNvSpPr>
            <a:spLocks noGrp="1"/>
          </p:cNvSpPr>
          <p:nvPr>
            <p:ph type="dt" sz="quarter" idx="4294967295"/>
          </p:nvPr>
        </p:nvSpPr>
        <p:spPr bwMode="auto">
          <a:xfrm>
            <a:off x="1524000" y="6604001"/>
            <a:ext cx="611188" cy="182563"/>
          </a:xfrm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  <a:cs typeface="Helvetica LT Std" panose="020B0504020202020204" pitchFamily="34" charset="0"/>
              </a:defRPr>
            </a:lvl1pPr>
            <a:lvl2pPr marL="557190" indent="-214304">
              <a:spcBef>
                <a:spcPct val="20000"/>
              </a:spcBef>
              <a:buFont typeface="Arial" panose="020B0604020202020204" pitchFamily="34" charset="0"/>
              <a:buChar char="–"/>
              <a:defRPr sz="21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2pPr>
            <a:lvl3pPr marL="857216" indent="-171443">
              <a:spcBef>
                <a:spcPct val="200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3pPr>
            <a:lvl4pPr marL="1200102" indent="-171443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4pPr>
            <a:lvl5pPr marL="1542988" indent="-171443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5pPr>
            <a:lvl6pPr marL="1885874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6pPr>
            <a:lvl7pPr marL="2228761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7pPr>
            <a:lvl8pPr marL="2571647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8pPr>
            <a:lvl9pPr marL="2914533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r>
              <a:rPr lang="nb-NO" altLang="nb-NO" sz="675">
                <a:solidFill>
                  <a:schemeClr val="bg1"/>
                </a:solidFill>
                <a:latin typeface="Helvetica LT Std Light" panose="020B0403020202020204" pitchFamily="34" charset="0"/>
              </a:rPr>
              <a:t>23.08.2019</a:t>
            </a:r>
          </a:p>
        </p:txBody>
      </p:sp>
      <p:sp>
        <p:nvSpPr>
          <p:cNvPr id="5125" name="Footer Placeholder 6"/>
          <p:cNvSpPr>
            <a:spLocks noGrp="1"/>
          </p:cNvSpPr>
          <p:nvPr>
            <p:ph type="ftr" sz="quarter" idx="4294967295"/>
          </p:nvPr>
        </p:nvSpPr>
        <p:spPr bwMode="auto">
          <a:xfrm>
            <a:off x="1524001" y="6604001"/>
            <a:ext cx="6759575" cy="182563"/>
          </a:xfrm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  <a:cs typeface="Helvetica LT Std" panose="020B0504020202020204" pitchFamily="34" charset="0"/>
              </a:defRPr>
            </a:lvl1pPr>
            <a:lvl2pPr marL="557190" indent="-214304">
              <a:spcBef>
                <a:spcPct val="20000"/>
              </a:spcBef>
              <a:buFont typeface="Arial" panose="020B0604020202020204" pitchFamily="34" charset="0"/>
              <a:buChar char="–"/>
              <a:defRPr sz="21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2pPr>
            <a:lvl3pPr marL="857216" indent="-171443">
              <a:spcBef>
                <a:spcPct val="200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3pPr>
            <a:lvl4pPr marL="1200102" indent="-171443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4pPr>
            <a:lvl5pPr marL="1542988" indent="-171443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5pPr>
            <a:lvl6pPr marL="1885874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6pPr>
            <a:lvl7pPr marL="2228761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7pPr>
            <a:lvl8pPr marL="2571647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8pPr>
            <a:lvl9pPr marL="2914533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r>
              <a:rPr lang="en-US" altLang="nb-NO" sz="675">
                <a:solidFill>
                  <a:srgbClr val="FFFFFF"/>
                </a:solidFill>
                <a:latin typeface="Helvetica LT Std Light" panose="020B0403020202020204" pitchFamily="34" charset="0"/>
              </a:rPr>
              <a:t>DB1100 Databaser 1 – Tomas Sandnes</a:t>
            </a:r>
            <a:endParaRPr lang="nb-NO" altLang="nb-NO" sz="675">
              <a:solidFill>
                <a:srgbClr val="FFFFFF"/>
              </a:solidFill>
              <a:latin typeface="Helvetica LT Std Light" panose="020B0403020202020204" pitchFamily="34" charset="0"/>
            </a:endParaRPr>
          </a:p>
        </p:txBody>
      </p: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53AE8282-EA10-4488-8079-EA523D1E8E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48118" y="6597352"/>
            <a:ext cx="575153" cy="149404"/>
          </a:xfrm>
        </p:spPr>
        <p:txBody>
          <a:bodyPr/>
          <a:lstStyle/>
          <a:p>
            <a:fld id="{17BF2BD9-323F-497A-A557-11A7E57D23F8}" type="slidenum">
              <a:rPr lang="nb-NO" smtClean="0"/>
              <a:pPr/>
              <a:t>9</a:t>
            </a:fld>
            <a:endParaRPr lang="nb-NO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DF6C49-2D3A-4D5E-8979-6A391AA7B3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3135" y="1412776"/>
            <a:ext cx="10758187" cy="5097146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The essence of abstraction is preserving information that is relevant in a given context, and forgetting information that is irrelevant in that context (John V. </a:t>
            </a:r>
            <a:r>
              <a:rPr lang="en-US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Guttag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</a:p>
          <a:p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What does this exactly mean?</a:t>
            </a:r>
          </a:p>
          <a:p>
            <a:pPr lvl="1"/>
            <a:r>
              <a:rPr lang="en-US" sz="1800" dirty="0">
                <a:latin typeface="Segoe UI" panose="020B0502040204020203" pitchFamily="34" charset="0"/>
                <a:cs typeface="Segoe UI" panose="020B0502040204020203" pitchFamily="34" charset="0"/>
              </a:rPr>
              <a:t>We want to hide implementation details</a:t>
            </a:r>
          </a:p>
          <a:p>
            <a:pPr lvl="1"/>
            <a:r>
              <a:rPr lang="en-US" sz="1800" dirty="0">
                <a:latin typeface="Segoe UI" panose="020B0502040204020203" pitchFamily="34" charset="0"/>
                <a:cs typeface="Segoe UI" panose="020B0502040204020203" pitchFamily="34" charset="0"/>
              </a:rPr>
              <a:t>We show only functionality to the user.</a:t>
            </a:r>
          </a:p>
          <a:p>
            <a:pPr marL="0" indent="0">
              <a:buNone/>
            </a:pPr>
            <a:endParaRPr lang="en-US" sz="12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We can perform abstraction using two mechanisms in Java</a:t>
            </a:r>
          </a:p>
          <a:p>
            <a:pPr lvl="1"/>
            <a:r>
              <a:rPr lang="en-US" sz="1800" dirty="0">
                <a:latin typeface="Segoe UI" panose="020B0502040204020203" pitchFamily="34" charset="0"/>
                <a:cs typeface="Segoe UI" panose="020B0502040204020203" pitchFamily="34" charset="0"/>
              </a:rPr>
              <a:t>Abstract (this lecture) . Achieves 0-100% abstraction</a:t>
            </a:r>
          </a:p>
          <a:p>
            <a:pPr lvl="1"/>
            <a:r>
              <a:rPr lang="en-US" sz="1800" dirty="0">
                <a:latin typeface="Segoe UI" panose="020B0502040204020203" pitchFamily="34" charset="0"/>
                <a:cs typeface="Segoe UI" panose="020B0502040204020203" pitchFamily="34" charset="0"/>
              </a:rPr>
              <a:t>Interface (next lecture) – achieves 100% abstraction</a:t>
            </a:r>
          </a:p>
          <a:p>
            <a:pPr lvl="1"/>
            <a:endParaRPr lang="en-US" sz="18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07139" lvl="1" indent="0">
              <a:buNone/>
            </a:pPr>
            <a:r>
              <a:rPr lang="en-US" sz="1800" dirty="0">
                <a:latin typeface="Segoe UI" panose="020B0502040204020203" pitchFamily="34" charset="0"/>
                <a:cs typeface="Segoe UI" panose="020B0502040204020203" pitchFamily="34" charset="0"/>
              </a:rPr>
              <a:t>Q: Inheritance has to have abstraction?</a:t>
            </a:r>
          </a:p>
          <a:p>
            <a:pPr marL="407139" lvl="1" indent="0">
              <a:buNone/>
            </a:pPr>
            <a:r>
              <a:rPr lang="en-US" sz="1800" dirty="0">
                <a:latin typeface="Segoe UI" panose="020B0502040204020203" pitchFamily="34" charset="0"/>
                <a:cs typeface="Segoe UI" panose="020B0502040204020203" pitchFamily="34" charset="0"/>
              </a:rPr>
              <a:t>A : The answer is no.  But abstraction is a good coding practice</a:t>
            </a:r>
          </a:p>
        </p:txBody>
      </p:sp>
    </p:spTree>
    <p:extLst>
      <p:ext uri="{BB962C8B-B14F-4D97-AF65-F5344CB8AC3E}">
        <p14:creationId xmlns:p14="http://schemas.microsoft.com/office/powerpoint/2010/main" val="3647755786"/>
      </p:ext>
    </p:extLst>
  </p:cSld>
  <p:clrMapOvr>
    <a:masterClrMapping/>
  </p:clrMapOvr>
</p:sld>
</file>

<file path=ppt/theme/theme1.xml><?xml version="1.0" encoding="utf-8"?>
<a:theme xmlns:a="http://schemas.openxmlformats.org/drawingml/2006/main" name="Westerdals_PPT">
  <a:themeElements>
    <a:clrScheme name="Westerdals">
      <a:dk1>
        <a:sysClr val="windowText" lastClr="000000"/>
      </a:dk1>
      <a:lt1>
        <a:sysClr val="window" lastClr="FFFFFF"/>
      </a:lt1>
      <a:dk2>
        <a:srgbClr val="000000"/>
      </a:dk2>
      <a:lt2>
        <a:srgbClr val="EEECE1"/>
      </a:lt2>
      <a:accent1>
        <a:srgbClr val="000000"/>
      </a:accent1>
      <a:accent2>
        <a:srgbClr val="FAD05D"/>
      </a:accent2>
      <a:accent3>
        <a:srgbClr val="F66F5D"/>
      </a:accent3>
      <a:accent4>
        <a:srgbClr val="6CB0CA"/>
      </a:accent4>
      <a:accent5>
        <a:srgbClr val="765481"/>
      </a:accent5>
      <a:accent6>
        <a:srgbClr val="85C498"/>
      </a:accent6>
      <a:hlink>
        <a:srgbClr val="0000FF"/>
      </a:hlink>
      <a:folHlink>
        <a:srgbClr val="800080"/>
      </a:folHlink>
    </a:clrScheme>
    <a:fontScheme name="Westerdals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Film og TV">
  <a:themeElements>
    <a:clrScheme name="Westerdals">
      <a:dk1>
        <a:sysClr val="windowText" lastClr="000000"/>
      </a:dk1>
      <a:lt1>
        <a:sysClr val="window" lastClr="FFFFFF"/>
      </a:lt1>
      <a:dk2>
        <a:srgbClr val="000000"/>
      </a:dk2>
      <a:lt2>
        <a:srgbClr val="EEECE1"/>
      </a:lt2>
      <a:accent1>
        <a:srgbClr val="000000"/>
      </a:accent1>
      <a:accent2>
        <a:srgbClr val="FAD05D"/>
      </a:accent2>
      <a:accent3>
        <a:srgbClr val="F66F5D"/>
      </a:accent3>
      <a:accent4>
        <a:srgbClr val="6CB0CA"/>
      </a:accent4>
      <a:accent5>
        <a:srgbClr val="765481"/>
      </a:accent5>
      <a:accent6>
        <a:srgbClr val="85C498"/>
      </a:accent6>
      <a:hlink>
        <a:srgbClr val="0000FF"/>
      </a:hlink>
      <a:folHlink>
        <a:srgbClr val="800080"/>
      </a:folHlink>
    </a:clrScheme>
    <a:fontScheme name="Westerdals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knologi">
  <a:themeElements>
    <a:clrScheme name="Westerdals">
      <a:dk1>
        <a:sysClr val="windowText" lastClr="000000"/>
      </a:dk1>
      <a:lt1>
        <a:sysClr val="window" lastClr="FFFFFF"/>
      </a:lt1>
      <a:dk2>
        <a:srgbClr val="000000"/>
      </a:dk2>
      <a:lt2>
        <a:srgbClr val="EEECE1"/>
      </a:lt2>
      <a:accent1>
        <a:srgbClr val="000000"/>
      </a:accent1>
      <a:accent2>
        <a:srgbClr val="FAD05D"/>
      </a:accent2>
      <a:accent3>
        <a:srgbClr val="F66F5D"/>
      </a:accent3>
      <a:accent4>
        <a:srgbClr val="6CB0CA"/>
      </a:accent4>
      <a:accent5>
        <a:srgbClr val="765481"/>
      </a:accent5>
      <a:accent6>
        <a:srgbClr val="85C498"/>
      </a:accent6>
      <a:hlink>
        <a:srgbClr val="0000FF"/>
      </a:hlink>
      <a:folHlink>
        <a:srgbClr val="800080"/>
      </a:folHlink>
    </a:clrScheme>
    <a:fontScheme name="Westerdals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Ledelse">
  <a:themeElements>
    <a:clrScheme name="Westerdals">
      <a:dk1>
        <a:sysClr val="windowText" lastClr="000000"/>
      </a:dk1>
      <a:lt1>
        <a:sysClr val="window" lastClr="FFFFFF"/>
      </a:lt1>
      <a:dk2>
        <a:srgbClr val="000000"/>
      </a:dk2>
      <a:lt2>
        <a:srgbClr val="EEECE1"/>
      </a:lt2>
      <a:accent1>
        <a:srgbClr val="000000"/>
      </a:accent1>
      <a:accent2>
        <a:srgbClr val="FAD05D"/>
      </a:accent2>
      <a:accent3>
        <a:srgbClr val="F66F5D"/>
      </a:accent3>
      <a:accent4>
        <a:srgbClr val="6CB0CA"/>
      </a:accent4>
      <a:accent5>
        <a:srgbClr val="765481"/>
      </a:accent5>
      <a:accent6>
        <a:srgbClr val="85C498"/>
      </a:accent6>
      <a:hlink>
        <a:srgbClr val="0000FF"/>
      </a:hlink>
      <a:folHlink>
        <a:srgbClr val="800080"/>
      </a:folHlink>
    </a:clrScheme>
    <a:fontScheme name="Westerdals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Westerdals_PPT.potx</Template>
  <TotalTime>11136</TotalTime>
  <Words>1590</Words>
  <Application>Microsoft Office PowerPoint</Application>
  <PresentationFormat>Widescreen</PresentationFormat>
  <Paragraphs>285</Paragraphs>
  <Slides>24</Slides>
  <Notes>21</Notes>
  <HiddenSlides>0</HiddenSlides>
  <MMClips>0</MMClips>
  <ScaleCrop>false</ScaleCrop>
  <HeadingPairs>
    <vt:vector size="6" baseType="variant">
      <vt:variant>
        <vt:lpstr>Brukte skrifter</vt:lpstr>
      </vt:variant>
      <vt:variant>
        <vt:i4>6</vt:i4>
      </vt:variant>
      <vt:variant>
        <vt:lpstr>Tema</vt:lpstr>
      </vt:variant>
      <vt:variant>
        <vt:i4>4</vt:i4>
      </vt:variant>
      <vt:variant>
        <vt:lpstr>Lysbildetitler</vt:lpstr>
      </vt:variant>
      <vt:variant>
        <vt:i4>24</vt:i4>
      </vt:variant>
    </vt:vector>
  </HeadingPairs>
  <TitlesOfParts>
    <vt:vector size="34" baseType="lpstr">
      <vt:lpstr>Arial</vt:lpstr>
      <vt:lpstr>Calibri</vt:lpstr>
      <vt:lpstr>Helvetica</vt:lpstr>
      <vt:lpstr>Helvetica LT Std Light</vt:lpstr>
      <vt:lpstr>inter-regular</vt:lpstr>
      <vt:lpstr>Segoe UI</vt:lpstr>
      <vt:lpstr>Westerdals_PPT</vt:lpstr>
      <vt:lpstr>Film og TV</vt:lpstr>
      <vt:lpstr>Teknologi</vt:lpstr>
      <vt:lpstr>Ledelse</vt:lpstr>
      <vt:lpstr> Session 8 (of 24)</vt:lpstr>
      <vt:lpstr>Today’s Main Goal</vt:lpstr>
      <vt:lpstr>Status</vt:lpstr>
      <vt:lpstr>A Recap to Inheritance</vt:lpstr>
      <vt:lpstr>A Recap to Super</vt:lpstr>
      <vt:lpstr>Is-a</vt:lpstr>
      <vt:lpstr>A Recap Aggregation </vt:lpstr>
      <vt:lpstr>Has-a</vt:lpstr>
      <vt:lpstr>So – What is Abstraction? </vt:lpstr>
      <vt:lpstr>Abstract </vt:lpstr>
      <vt:lpstr>Some rules for abstract classes </vt:lpstr>
      <vt:lpstr>Some rules for abstract classes </vt:lpstr>
      <vt:lpstr>Abstract methods </vt:lpstr>
      <vt:lpstr>Abstract methods </vt:lpstr>
      <vt:lpstr>@Override Annotation</vt:lpstr>
      <vt:lpstr>Static</vt:lpstr>
      <vt:lpstr>Static</vt:lpstr>
      <vt:lpstr>Try-with-resources</vt:lpstr>
      <vt:lpstr>HashMap</vt:lpstr>
      <vt:lpstr>HashMap</vt:lpstr>
      <vt:lpstr>Some rules about HashMap</vt:lpstr>
      <vt:lpstr>Iterating over objects in a HashMap</vt:lpstr>
      <vt:lpstr>Iterating over objects in a HashMap</vt:lpstr>
      <vt:lpstr>Before we end</vt:lpstr>
    </vt:vector>
  </TitlesOfParts>
  <Company>Westerdals School of Communication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Vibecke Osfoss</dc:creator>
  <dc:description>Template by addpoint.no</dc:description>
  <cp:lastModifiedBy>Yuan Lin</cp:lastModifiedBy>
  <cp:revision>254</cp:revision>
  <cp:lastPrinted>2018-08-23T11:54:25Z</cp:lastPrinted>
  <dcterms:created xsi:type="dcterms:W3CDTF">2014-08-19T14:30:49Z</dcterms:created>
  <dcterms:modified xsi:type="dcterms:W3CDTF">2022-01-29T20:10:31Z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emplate by">
    <vt:lpwstr>addpoint.no</vt:lpwstr>
  </property>
</Properties>
</file>